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83" r:id="rId3"/>
    <p:sldId id="314" r:id="rId4"/>
    <p:sldId id="295" r:id="rId5"/>
    <p:sldId id="315" r:id="rId6"/>
    <p:sldId id="311" r:id="rId7"/>
    <p:sldId id="317" r:id="rId8"/>
    <p:sldId id="318" r:id="rId9"/>
    <p:sldId id="319" r:id="rId10"/>
    <p:sldId id="321" r:id="rId11"/>
    <p:sldId id="322" r:id="rId12"/>
    <p:sldId id="32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396C-FE0D-471F-82A9-7FFA6BBD593F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1DA7C-07DB-405E-B262-B7A987FCE8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4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416E81-7677-421D-B0C1-B00E65A84AD0}" type="datetimeFigureOut">
              <a:rPr lang="cs-CZ" smtClean="0"/>
              <a:t>21.09.2020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4CAC9-799C-426B-A024-AD4124239788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377808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1. Vznik a vývoj života </a:t>
            </a:r>
            <a:r>
              <a:rPr lang="cs-CZ" sz="3200" b="1">
                <a:solidFill>
                  <a:srgbClr val="FF0000"/>
                </a:solidFill>
                <a:latin typeface="+mn-lt"/>
              </a:rPr>
              <a:t>na </a:t>
            </a:r>
            <a:r>
              <a:rPr lang="cs-CZ" sz="3200" b="1" smtClean="0">
                <a:solidFill>
                  <a:srgbClr val="FF0000"/>
                </a:solidFill>
                <a:latin typeface="+mn-lt"/>
              </a:rPr>
              <a:t>Zemi</a:t>
            </a:r>
            <a:r>
              <a:rPr lang="cs-CZ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Arial Black" pitchFamily="34" charset="0"/>
              </a:rPr>
            </a:br>
            <a:endParaRPr lang="cs-CZ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6B485-A1BB-4EB9-B38B-82027DF6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8452"/>
            <a:ext cx="8229600" cy="1036332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Důkazy vývoje života na Zemi – zkameněliny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FAA95-890E-42FB-9D48-0B52A62A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477512"/>
          </a:xfrm>
        </p:spPr>
        <p:txBody>
          <a:bodyPr/>
          <a:lstStyle/>
          <a:p>
            <a:r>
              <a:rPr lang="cs-CZ" sz="2000" b="1" dirty="0"/>
              <a:t>Trilobit v mořských usazeninách se sopečným</a:t>
            </a:r>
          </a:p>
          <a:p>
            <a:pPr marL="0" indent="0">
              <a:buNone/>
            </a:pPr>
            <a:r>
              <a:rPr lang="cs-CZ" sz="2000" b="1" dirty="0"/>
              <a:t>     popelem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2000" b="1" dirty="0"/>
              <a:t>Úlomky kostí čtvrtohorních obratlovců z jeskynních usazenin</a:t>
            </a:r>
          </a:p>
        </p:txBody>
      </p:sp>
      <p:pic>
        <p:nvPicPr>
          <p:cNvPr id="5" name="Picture 2" descr="http://www.paleontologie.cz/soubory/img/trilobiti-kosov1-350.jpg">
            <a:extLst>
              <a:ext uri="{FF2B5EF4-FFF2-40B4-BE49-F238E27FC236}">
                <a16:creationId xmlns:a16="http://schemas.microsoft.com/office/drawing/2014/main" id="{DF25F879-9F22-4425-ABF7-3C31DAF9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492" y="1847088"/>
            <a:ext cx="2349308" cy="17653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4" descr="http://www.paleontologie.cz/soubory/img/kosti-obratlovcu-z-jeskyni-350.jpg">
            <a:extLst>
              <a:ext uri="{FF2B5EF4-FFF2-40B4-BE49-F238E27FC236}">
                <a16:creationId xmlns:a16="http://schemas.microsoft.com/office/drawing/2014/main" id="{15401FFE-B885-40A4-95BF-C33787F1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85844"/>
            <a:ext cx="3333750" cy="181927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 descr="http://www.lamar.cz/mista/dinosaur%20monument/dm%20n%2009.jpg">
            <a:extLst>
              <a:ext uri="{FF2B5EF4-FFF2-40B4-BE49-F238E27FC236}">
                <a16:creationId xmlns:a16="http://schemas.microsoft.com/office/drawing/2014/main" id="{76A1D0B7-715F-4A7B-9202-E68D945F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9670" y="4085844"/>
            <a:ext cx="2196690" cy="15754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10" descr="http://kreta.rovnou.cz/images/fotky/vra-gouves-vapenec.jpg">
            <a:extLst>
              <a:ext uri="{FF2B5EF4-FFF2-40B4-BE49-F238E27FC236}">
                <a16:creationId xmlns:a16="http://schemas.microsoft.com/office/drawing/2014/main" id="{EED0E0AC-3251-4088-B015-BFB4BB06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491" y="5167062"/>
            <a:ext cx="2172295" cy="147611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200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A5EDD-4501-42E0-B421-2530E9DF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  <a:latin typeface="+mn-lt"/>
              </a:rPr>
              <a:t>Éry vývoje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EE2ED-2F13-439D-9AB6-A94D9795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cs-CZ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Paleontologie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= věda zabývající se vývojem života na Zemi</a:t>
            </a:r>
          </a:p>
          <a:p>
            <a:pPr marL="0" indent="0" algn="just" eaLnBrk="1" hangingPunct="1">
              <a:buNone/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Historická geologie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= věda zkoumající vývoj zemské kůry, podává informace o stáří jednotlivých horninových vrstev (obsahují shodné zkameněliny, stejného stáří)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3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51CAE-B0B0-40E3-B65A-76CFA271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447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92C88-E837-491A-B986-B199DA1A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just">
              <a:spcBef>
                <a:spcPct val="0"/>
              </a:spcBef>
              <a:buClrTx/>
              <a:buSzTx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Geologové dělí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Země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jednotlivé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etapy – éry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charakterizovány: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určitými horninami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horotvornými pohyby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určitým stupněm vývoje života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PREKAMBRIUM (PRAHORY – STAROHORY)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PRVOHORY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DRUHOHORY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TŘETIHORY</a:t>
            </a:r>
          </a:p>
          <a:p>
            <a:pPr marL="0" indent="0" eaLnBrk="1" hangingPunct="1">
              <a:buNone/>
              <a:defRPr/>
            </a:pP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ČTVRTOHORY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75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476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Stáří</a:t>
            </a:r>
            <a:r>
              <a:rPr lang="cs-CZ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799544"/>
          </a:xfrm>
        </p:spPr>
        <p:txBody>
          <a:bodyPr>
            <a:normAutofit/>
          </a:bodyPr>
          <a:lstStyle/>
          <a:p>
            <a:pPr lvl="0" algn="just"/>
            <a:r>
              <a:rPr lang="cs-CZ" sz="2800" dirty="0"/>
              <a:t>Vznik před 4,7 miliardami let (odhad vědců)</a:t>
            </a:r>
          </a:p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3200" b="1" dirty="0">
                <a:solidFill>
                  <a:srgbClr val="FF0000"/>
                </a:solidFill>
              </a:rPr>
              <a:t>Názory na vznik života</a:t>
            </a:r>
          </a:p>
          <a:p>
            <a:pPr algn="just"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b="1" dirty="0">
                <a:solidFill>
                  <a:srgbClr val="FF0000"/>
                </a:solidFill>
              </a:rPr>
              <a:t>teorie samoplození </a:t>
            </a:r>
            <a:r>
              <a:rPr lang="cs-CZ" altLang="cs-CZ" sz="2800" dirty="0"/>
              <a:t>– živé organismy vznikají samovolně z neživé 	hmoty (Aristoteles) </a:t>
            </a:r>
            <a:r>
              <a:rPr lang="cs-CZ" altLang="cs-CZ" sz="2800" dirty="0">
                <a:cs typeface="Arial" panose="020B0604020202020204" pitchFamily="34" charset="0"/>
              </a:rPr>
              <a:t>→ vyvrátil Luis Pasteur</a:t>
            </a:r>
          </a:p>
          <a:p>
            <a:pPr marL="0" indent="0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cs-CZ" altLang="cs-CZ" sz="2800" dirty="0"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F51E042-6266-4D02-BE3D-627DEBE2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76" y="3583141"/>
            <a:ext cx="3348856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42DA0-17D2-484C-9D4B-D3CB2D7D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dirty="0">
                <a:latin typeface="+mn-lt"/>
              </a:rPr>
              <a:t/>
            </a:r>
            <a:br>
              <a:rPr lang="cs-CZ" sz="3100" b="1" dirty="0">
                <a:latin typeface="+mn-lt"/>
              </a:rPr>
            </a:br>
            <a:r>
              <a:rPr lang="cs-CZ" sz="3100" b="1" dirty="0">
                <a:latin typeface="+mn-lt"/>
              </a:rPr>
              <a:t/>
            </a:r>
            <a:br>
              <a:rPr lang="cs-CZ" sz="3100" b="1" dirty="0">
                <a:latin typeface="+mn-lt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5A8CE1-8A9C-4388-BBA1-1ACC27AF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</a:rPr>
              <a:t>teorie panspermie </a:t>
            </a:r>
            <a:r>
              <a:rPr lang="cs-CZ" altLang="cs-CZ" sz="2800" dirty="0">
                <a:solidFill>
                  <a:srgbClr val="0000FF"/>
                </a:solidFill>
              </a:rPr>
              <a:t>–</a:t>
            </a:r>
            <a:r>
              <a:rPr lang="cs-CZ" altLang="cs-CZ" sz="2800" dirty="0"/>
              <a:t> život zavlečen z Vesmíru, všude zárodky 		čekající na vhodné podmínky  (H. C. </a:t>
            </a:r>
            <a:r>
              <a:rPr lang="cs-CZ" altLang="cs-CZ" sz="2800" dirty="0" err="1"/>
              <a:t>Criek</a:t>
            </a:r>
            <a:r>
              <a:rPr lang="cs-CZ" altLang="cs-CZ" sz="2800" dirty="0"/>
              <a:t> – objevitel DNA)</a:t>
            </a:r>
          </a:p>
          <a:p>
            <a:endParaRPr lang="cs-CZ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430799A-D397-4327-85C8-70E3A7A5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632099"/>
            <a:ext cx="448310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6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62501"/>
            <a:ext cx="7851648" cy="546219"/>
          </a:xfrm>
        </p:spPr>
        <p:txBody>
          <a:bodyPr>
            <a:noAutofit/>
          </a:bodyPr>
          <a:lstStyle/>
          <a:p>
            <a:pPr algn="ctr"/>
            <a:endParaRPr lang="cs-CZ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</a:rPr>
              <a:t>kreační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teorie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-</a:t>
            </a:r>
            <a:r>
              <a:rPr lang="cs-CZ" altLang="cs-CZ" sz="2800" dirty="0"/>
              <a:t> všechny živé organismy stvořila nadpřirozená 		bytost – nelze potvrdit ani vyvrátit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cs-CZ" sz="28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CD201DA-0844-4709-8EF4-C1DC27A2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627908" cy="357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39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9D372-7CF3-42FF-9C20-D9D8AE9C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129"/>
            <a:ext cx="8229600" cy="35958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latin typeface="+mn-lt"/>
              </a:rPr>
              <a:t/>
            </a:r>
            <a:br>
              <a:rPr lang="cs-CZ" sz="3200" b="1" dirty="0"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9D022-D0CE-4A55-A919-2E173DA8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>
              <a:spcAft>
                <a:spcPct val="0"/>
              </a:spcAft>
              <a:buSzPct val="45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400" b="1" dirty="0">
                <a:solidFill>
                  <a:srgbClr val="FF0000"/>
                </a:solidFill>
              </a:rPr>
              <a:t>teorie evoluční abiogeneze (</a:t>
            </a:r>
            <a:r>
              <a:rPr lang="cs-CZ" altLang="cs-CZ" sz="2400" b="1" dirty="0" err="1">
                <a:solidFill>
                  <a:srgbClr val="FF0000"/>
                </a:solidFill>
              </a:rPr>
              <a:t>Oparinova</a:t>
            </a:r>
            <a:r>
              <a:rPr lang="cs-CZ" altLang="cs-CZ" sz="2400" b="1" dirty="0">
                <a:solidFill>
                  <a:srgbClr val="FF0000"/>
                </a:solidFill>
              </a:rPr>
              <a:t> teorie)</a:t>
            </a:r>
          </a:p>
          <a:p>
            <a:pPr marL="431800" lvl="1" indent="-214313" algn="just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400" b="1" dirty="0">
                <a:solidFill>
                  <a:srgbClr val="FF0000"/>
                </a:solidFill>
              </a:rPr>
              <a:t>fáze:</a:t>
            </a:r>
          </a:p>
          <a:p>
            <a:pPr marL="647700" lvl="3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400" b="1" dirty="0"/>
              <a:t>1. chemický vývoj </a:t>
            </a:r>
            <a:r>
              <a:rPr lang="cs-CZ" altLang="cs-CZ" sz="2400" dirty="0"/>
              <a:t>– z anorganický látek </a:t>
            </a:r>
            <a:r>
              <a:rPr lang="cs-CZ" altLang="cs-CZ" sz="2400" dirty="0">
                <a:cs typeface="Arial" panose="020B0604020202020204" pitchFamily="34" charset="0"/>
              </a:rPr>
              <a:t>→ jednoduché organické</a:t>
            </a:r>
          </a:p>
          <a:p>
            <a:pPr marL="647700" lvl="3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cs-CZ" altLang="cs-CZ" sz="2400" dirty="0">
              <a:cs typeface="Arial" panose="020B0604020202020204" pitchFamily="34" charset="0"/>
            </a:endParaRPr>
          </a:p>
          <a:p>
            <a:pPr marL="647700" lvl="3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400" b="1" dirty="0"/>
              <a:t>2.biochemický vývoj</a:t>
            </a:r>
            <a:r>
              <a:rPr lang="cs-CZ" altLang="cs-CZ" sz="2400" dirty="0"/>
              <a:t> – kapičky makromolekul organických látek, neschopnost reprodukce</a:t>
            </a:r>
          </a:p>
          <a:p>
            <a:pPr marL="647700" lvl="3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cs-CZ" altLang="cs-CZ" sz="2400" dirty="0"/>
          </a:p>
          <a:p>
            <a:pPr marL="647700" lvl="3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400" b="1" dirty="0"/>
              <a:t>3. biologický vývoj </a:t>
            </a:r>
            <a:r>
              <a:rPr lang="cs-CZ" altLang="cs-CZ" sz="2400" dirty="0"/>
              <a:t>– z koacervátů vznikají první buňky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74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+mn-lt"/>
              </a:rPr>
              <a:t/>
            </a:r>
            <a:br>
              <a:rPr lang="cs-CZ" sz="2800" dirty="0"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3200" b="1" dirty="0">
                <a:solidFill>
                  <a:srgbClr val="FF0000"/>
                </a:solidFill>
              </a:rPr>
              <a:t>Evoluční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teorie</a:t>
            </a:r>
            <a:endParaRPr lang="cs-CZ" altLang="cs-CZ" sz="3200" dirty="0">
              <a:solidFill>
                <a:srgbClr val="FF0000"/>
              </a:solidFill>
            </a:endParaRPr>
          </a:p>
          <a:p>
            <a:pPr marL="457200" lvl="1" indent="0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b="1" dirty="0">
                <a:solidFill>
                  <a:srgbClr val="FF0000"/>
                </a:solidFill>
              </a:rPr>
              <a:t>1. Lamarckismus</a:t>
            </a:r>
          </a:p>
          <a:p>
            <a:pPr marL="741363" lvl="1" indent="-284163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cs-CZ" altLang="cs-CZ" dirty="0"/>
          </a:p>
          <a:p>
            <a:pPr lvl="2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teorie založena na přirozené vůli organismů po pokroku ke složitějším a dokonalejším formám, aby se lépe přizpůsobily prostředí</a:t>
            </a:r>
          </a:p>
          <a:p>
            <a:pPr lvl="2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změny se přenáší z rodičů na potomky</a:t>
            </a:r>
          </a:p>
          <a:p>
            <a:pPr lvl="2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neuznává přirozené vymírání druhů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63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BC94F-C729-49AB-AD6C-1CA266A4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3200" b="1" dirty="0">
                <a:latin typeface="+mn-lt"/>
                <a:cs typeface="Times New Roman" panose="02020603050405020304" pitchFamily="18" charset="0"/>
              </a:rPr>
            </a:br>
            <a:endParaRPr lang="cs-CZ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B4F3E-699B-44D9-A532-C2034CD8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22167-72E3-489D-843F-18216657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5" y="955935"/>
            <a:ext cx="29527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8D548EE-D4FC-4B48-8311-0659EEDC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19646"/>
            <a:ext cx="5611408" cy="390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0D2B6-14DD-44E1-B3AE-20426A25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275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537299-FA31-4A50-A498-65830AD1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431800" lvl="1" indent="-214313" algn="ctr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3200" b="1" dirty="0">
                <a:solidFill>
                  <a:srgbClr val="FF0000"/>
                </a:solidFill>
              </a:rPr>
              <a:t>Evoluční teorie</a:t>
            </a:r>
          </a:p>
          <a:p>
            <a:pPr marL="431800" lvl="1" indent="-214313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b="1" dirty="0">
                <a:solidFill>
                  <a:srgbClr val="FF0000"/>
                </a:solidFill>
              </a:rPr>
              <a:t>2. Darwinismus</a:t>
            </a:r>
          </a:p>
          <a:p>
            <a:pPr marL="431800" lvl="1" indent="-214313"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cs-CZ" altLang="cs-CZ" dirty="0">
              <a:solidFill>
                <a:srgbClr val="0000FF"/>
              </a:solidFill>
            </a:endParaRPr>
          </a:p>
          <a:p>
            <a:pPr marL="1589087" lvl="2" indent="-457200" algn="just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evoluce je založena na přírodním výběru</a:t>
            </a:r>
          </a:p>
          <a:p>
            <a:pPr marL="1589087" lvl="2" indent="-457200" algn="just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přežívají a plodí potomky jedinci nejlépe přizpůsobení danému prostředí</a:t>
            </a:r>
          </a:p>
          <a:p>
            <a:pPr marL="1589087" lvl="2" indent="-457200" algn="just"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cs-CZ" altLang="cs-CZ" sz="2800" dirty="0"/>
              <a:t>zvyšuje se tak počet jedinců s výhodnými vlastnostmi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75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4955A-2F86-4AFE-8826-170FB71A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5192E1-0542-47D6-A16E-439F29BFD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7" y="1484784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2DB590-B7B0-4263-AAB8-1843E15C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49088"/>
            <a:ext cx="6411630" cy="360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4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18538</TotalTime>
  <Words>292</Words>
  <Application>Microsoft Office PowerPoint</Application>
  <PresentationFormat>Předvádění na obrazovce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Tok</vt:lpstr>
      <vt:lpstr>1. Vznik a vývoj života na Zemi </vt:lpstr>
      <vt:lpstr>Stáří země</vt:lpstr>
      <vt:lpstr>  </vt:lpstr>
      <vt:lpstr>Prezentace aplikace PowerPoint</vt:lpstr>
      <vt:lpstr> </vt:lpstr>
      <vt:lpstr> </vt:lpstr>
      <vt:lpstr> </vt:lpstr>
      <vt:lpstr>Prezentace aplikace PowerPoint</vt:lpstr>
      <vt:lpstr>Prezentace aplikace PowerPoint</vt:lpstr>
      <vt:lpstr>Důkazy vývoje života na Zemi – zkameněliny</vt:lpstr>
      <vt:lpstr>Éry vývoje Země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NB3</dc:creator>
  <cp:lastModifiedBy>Čepová Jana</cp:lastModifiedBy>
  <cp:revision>300</cp:revision>
  <dcterms:created xsi:type="dcterms:W3CDTF">2013-01-11T17:11:37Z</dcterms:created>
  <dcterms:modified xsi:type="dcterms:W3CDTF">2020-09-21T06:12:02Z</dcterms:modified>
</cp:coreProperties>
</file>