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57" r:id="rId3"/>
    <p:sldId id="286" r:id="rId4"/>
    <p:sldId id="259" r:id="rId5"/>
    <p:sldId id="261" r:id="rId6"/>
    <p:sldId id="265" r:id="rId7"/>
    <p:sldId id="263" r:id="rId8"/>
    <p:sldId id="271" r:id="rId9"/>
    <p:sldId id="287" r:id="rId10"/>
    <p:sldId id="272" r:id="rId11"/>
    <p:sldId id="274" r:id="rId12"/>
    <p:sldId id="288" r:id="rId13"/>
    <p:sldId id="289" r:id="rId14"/>
    <p:sldId id="276" r:id="rId15"/>
    <p:sldId id="275" r:id="rId16"/>
    <p:sldId id="277" r:id="rId17"/>
    <p:sldId id="278" r:id="rId18"/>
    <p:sldId id="279" r:id="rId19"/>
    <p:sldId id="283" r:id="rId20"/>
    <p:sldId id="284" r:id="rId21"/>
    <p:sldId id="28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31" autoAdjust="0"/>
    <p:restoredTop sz="94660"/>
  </p:normalViewPr>
  <p:slideViewPr>
    <p:cSldViewPr>
      <p:cViewPr varScale="1">
        <p:scale>
          <a:sx n="66" d="100"/>
          <a:sy n="66" d="100"/>
        </p:scale>
        <p:origin x="7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91F89-5623-4986-89B0-6060DD469C65}" type="datetimeFigureOut">
              <a:rPr lang="cs-CZ" smtClean="0"/>
              <a:t>19. 10. 2020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2F0E2-1CCC-4722-A5D1-71C33D6045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966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1AF4-7D81-4383-8892-EE8357896855}" type="datetimeFigureOut">
              <a:rPr lang="cs-CZ" smtClean="0"/>
              <a:t>19. 10. 2020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6D4E2D-A363-49C4-B34A-A38D28FFA66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1AF4-7D81-4383-8892-EE8357896855}" type="datetimeFigureOut">
              <a:rPr lang="cs-CZ" smtClean="0"/>
              <a:t>19. 10. 2020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E2D-A363-49C4-B34A-A38D28FFA6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1AF4-7D81-4383-8892-EE8357896855}" type="datetimeFigureOut">
              <a:rPr lang="cs-CZ" smtClean="0"/>
              <a:t>19. 10. 2020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E2D-A363-49C4-B34A-A38D28FFA6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1AF4-7D81-4383-8892-EE8357896855}" type="datetimeFigureOut">
              <a:rPr lang="cs-CZ" smtClean="0"/>
              <a:t>19. 10. 2020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E2D-A363-49C4-B34A-A38D28FFA6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1AF4-7D81-4383-8892-EE8357896855}" type="datetimeFigureOut">
              <a:rPr lang="cs-CZ" smtClean="0"/>
              <a:t>19. 10. 2020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E2D-A363-49C4-B34A-A38D28FFA66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1AF4-7D81-4383-8892-EE8357896855}" type="datetimeFigureOut">
              <a:rPr lang="cs-CZ" smtClean="0"/>
              <a:t>19. 10. 2020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E2D-A363-49C4-B34A-A38D28FFA66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1AF4-7D81-4383-8892-EE8357896855}" type="datetimeFigureOut">
              <a:rPr lang="cs-CZ" smtClean="0"/>
              <a:t>19. 10. 2020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E2D-A363-49C4-B34A-A38D28FFA66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1AF4-7D81-4383-8892-EE8357896855}" type="datetimeFigureOut">
              <a:rPr lang="cs-CZ" smtClean="0"/>
              <a:t>19. 10. 2020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E2D-A363-49C4-B34A-A38D28FFA6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1AF4-7D81-4383-8892-EE8357896855}" type="datetimeFigureOut">
              <a:rPr lang="cs-CZ" smtClean="0"/>
              <a:t>19. 10. 2020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E2D-A363-49C4-B34A-A38D28FFA6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1AF4-7D81-4383-8892-EE8357896855}" type="datetimeFigureOut">
              <a:rPr lang="cs-CZ" smtClean="0"/>
              <a:t>19. 10. 2020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E2D-A363-49C4-B34A-A38D28FFA6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1AF4-7D81-4383-8892-EE8357896855}" type="datetimeFigureOut">
              <a:rPr lang="cs-CZ" smtClean="0"/>
              <a:t>19. 10. 2020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4E2D-A363-49C4-B34A-A38D28FFA6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4A1AF4-7D81-4383-8892-EE8357896855}" type="datetimeFigureOut">
              <a:rPr lang="cs-CZ" smtClean="0"/>
              <a:t>19. 10. 2020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B6D4E2D-A363-49C4-B34A-A38D28FFA66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4394919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5400" dirty="0" smtClean="0"/>
              <a:t>Cytologie a </a:t>
            </a:r>
            <a:br>
              <a:rPr lang="cs-CZ" sz="5400" dirty="0" smtClean="0"/>
            </a:br>
            <a:r>
              <a:rPr lang="cs-CZ" sz="5400" dirty="0" smtClean="0"/>
              <a:t>morfologie pivovarských kvasinek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8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Rozmnožování kvasinek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U kvasinkových buněk existují 2 typy rozmnožování: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- vegetativně (nepohlavně) pučením či dělením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- pohlavně za vzniku spor </a:t>
            </a:r>
          </a:p>
          <a:p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Většina kvasinek se rozmnožuje nepohlavně pučením.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Jestliže se zhorší podmínky životního prostředí (nedostatek potravy, vody),mohou se kvasinky rozmnožovat i pohlavně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758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Vegetativní rozmnožování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Při vegetativním rozmnožování dochází ke vzniku </a:t>
            </a:r>
            <a:r>
              <a:rPr lang="cs-CZ" sz="2800" b="1" dirty="0" err="1" smtClean="0">
                <a:solidFill>
                  <a:schemeClr val="tx1"/>
                </a:solidFill>
              </a:rPr>
              <a:t>dceřinné</a:t>
            </a:r>
            <a:r>
              <a:rPr lang="cs-CZ" sz="2800" dirty="0" smtClean="0">
                <a:solidFill>
                  <a:schemeClr val="tx1"/>
                </a:solidFill>
              </a:rPr>
              <a:t> buňky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Nejprve se na </a:t>
            </a:r>
            <a:r>
              <a:rPr lang="cs-CZ" sz="2800" b="1" dirty="0" smtClean="0">
                <a:solidFill>
                  <a:schemeClr val="tx1"/>
                </a:solidFill>
              </a:rPr>
              <a:t>mateřské</a:t>
            </a:r>
            <a:r>
              <a:rPr lang="cs-CZ" sz="2800" dirty="0" smtClean="0">
                <a:solidFill>
                  <a:schemeClr val="tx1"/>
                </a:solidFill>
              </a:rPr>
              <a:t> buňce vytvoří pupen (hrbol), který se postupně zvětšuje</a:t>
            </a:r>
          </a:p>
          <a:p>
            <a:r>
              <a:rPr lang="cs-CZ" sz="2800" u="sng" dirty="0" smtClean="0">
                <a:solidFill>
                  <a:schemeClr val="tx1"/>
                </a:solidFill>
              </a:rPr>
              <a:t>Podle místa, kde pupen vzniká můžeme rozmnožování dělit na pučení: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monopolární</a:t>
            </a:r>
            <a:r>
              <a:rPr lang="cs-CZ" sz="2800" dirty="0" smtClean="0">
                <a:solidFill>
                  <a:schemeClr val="tx1"/>
                </a:solidFill>
              </a:rPr>
              <a:t>,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 bipolární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 a multipolární</a:t>
            </a:r>
          </a:p>
        </p:txBody>
      </p:sp>
    </p:spTree>
    <p:extLst>
      <p:ext uri="{BB962C8B-B14F-4D97-AF65-F5344CB8AC3E}">
        <p14:creationId xmlns:p14="http://schemas.microsoft.com/office/powerpoint/2010/main" val="1823118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pučení kvasin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0244"/>
            <a:ext cx="9602063" cy="362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ek obrázku pro pučení kvasin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48" y="2855640"/>
            <a:ext cx="4002360" cy="400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619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</a:rPr>
              <a:t>V případě </a:t>
            </a:r>
            <a:r>
              <a:rPr lang="cs-CZ" sz="3200" b="1" dirty="0" err="1">
                <a:solidFill>
                  <a:schemeClr val="tx1"/>
                </a:solidFill>
              </a:rPr>
              <a:t>monopolárního</a:t>
            </a:r>
            <a:r>
              <a:rPr lang="cs-CZ" sz="3200" dirty="0">
                <a:solidFill>
                  <a:schemeClr val="tx1"/>
                </a:solidFill>
              </a:rPr>
              <a:t> pučení vzniká hrbol vždy na jednom místě a vždy na stejném pólu.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62824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49427"/>
            <a:ext cx="8229600" cy="1600200"/>
          </a:xfrm>
        </p:spPr>
        <p:txBody>
          <a:bodyPr/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U </a:t>
            </a:r>
            <a:r>
              <a:rPr lang="cs-CZ" sz="3600" b="1" dirty="0" smtClean="0">
                <a:solidFill>
                  <a:schemeClr val="tx1"/>
                </a:solidFill>
              </a:rPr>
              <a:t>bipolárního</a:t>
            </a:r>
            <a:r>
              <a:rPr lang="cs-CZ" sz="3600" dirty="0" smtClean="0">
                <a:solidFill>
                  <a:schemeClr val="tx1"/>
                </a:solidFill>
              </a:rPr>
              <a:t> pučení se hrbol tvoří střídavě na obou pólech buňky</a:t>
            </a:r>
          </a:p>
          <a:p>
            <a:pPr marL="0" indent="0">
              <a:buNone/>
            </a:pPr>
            <a:endParaRPr lang="cs-CZ" sz="3600" dirty="0" smtClean="0">
              <a:solidFill>
                <a:schemeClr val="tx1"/>
              </a:solidFill>
            </a:endParaRPr>
          </a:p>
          <a:p>
            <a:r>
              <a:rPr lang="cs-CZ" sz="3600" dirty="0" smtClean="0">
                <a:solidFill>
                  <a:schemeClr val="tx1"/>
                </a:solidFill>
              </a:rPr>
              <a:t>U pučení kvasinek </a:t>
            </a:r>
            <a:r>
              <a:rPr lang="cs-CZ" sz="3600" b="1" dirty="0" err="1" smtClean="0">
                <a:solidFill>
                  <a:schemeClr val="tx1"/>
                </a:solidFill>
              </a:rPr>
              <a:t>multipolárně</a:t>
            </a:r>
            <a:r>
              <a:rPr lang="cs-CZ" sz="3600" dirty="0" smtClean="0">
                <a:solidFill>
                  <a:schemeClr val="tx1"/>
                </a:solidFill>
              </a:rPr>
              <a:t> může hrbol vznikat kdekoliv na povrchu buňky, ale nikdy se nevytváří na stejném místě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486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Poté dojde k oddělení </a:t>
            </a:r>
            <a:r>
              <a:rPr lang="cs-CZ" sz="3600" b="1" dirty="0">
                <a:solidFill>
                  <a:schemeClr val="tx1"/>
                </a:solidFill>
              </a:rPr>
              <a:t>mateřské</a:t>
            </a:r>
            <a:r>
              <a:rPr lang="cs-CZ" sz="3600" dirty="0">
                <a:solidFill>
                  <a:schemeClr val="tx1"/>
                </a:solidFill>
              </a:rPr>
              <a:t> a </a:t>
            </a:r>
            <a:r>
              <a:rPr lang="cs-CZ" sz="3600" b="1" dirty="0" err="1">
                <a:solidFill>
                  <a:schemeClr val="tx1"/>
                </a:solidFill>
              </a:rPr>
              <a:t>dceřinné</a:t>
            </a:r>
            <a:r>
              <a:rPr lang="cs-CZ" sz="3600" dirty="0">
                <a:solidFill>
                  <a:schemeClr val="tx1"/>
                </a:solidFill>
              </a:rPr>
              <a:t> buňky</a:t>
            </a:r>
          </a:p>
          <a:p>
            <a:r>
              <a:rPr lang="cs-CZ" sz="3600" dirty="0">
                <a:solidFill>
                  <a:schemeClr val="tx1"/>
                </a:solidFill>
              </a:rPr>
              <a:t>Může ovšem dojít i k neoddělení </a:t>
            </a:r>
            <a:r>
              <a:rPr lang="cs-CZ" sz="3600" dirty="0" err="1">
                <a:solidFill>
                  <a:schemeClr val="tx1"/>
                </a:solidFill>
              </a:rPr>
              <a:t>dceřinné</a:t>
            </a:r>
            <a:r>
              <a:rPr lang="cs-CZ" sz="3600" dirty="0">
                <a:solidFill>
                  <a:schemeClr val="tx1"/>
                </a:solidFill>
              </a:rPr>
              <a:t> buňky a vzniká tak </a:t>
            </a:r>
            <a:r>
              <a:rPr lang="cs-CZ" sz="3600" dirty="0" err="1">
                <a:solidFill>
                  <a:schemeClr val="tx1"/>
                </a:solidFill>
              </a:rPr>
              <a:t>pseudomycelium</a:t>
            </a:r>
            <a:r>
              <a:rPr lang="cs-CZ" sz="3600" dirty="0">
                <a:solidFill>
                  <a:schemeClr val="tx1"/>
                </a:solidFill>
              </a:rPr>
              <a:t>- obvykle ovlivněno nedostatkem živin</a:t>
            </a:r>
          </a:p>
          <a:p>
            <a:r>
              <a:rPr lang="cs-CZ" sz="3600" dirty="0">
                <a:solidFill>
                  <a:schemeClr val="tx1"/>
                </a:solidFill>
              </a:rPr>
              <a:t>V místě, kde vznikl na mateřské buňce hrbol, se vytvoří výčnělek</a:t>
            </a:r>
          </a:p>
          <a:p>
            <a:r>
              <a:rPr lang="cs-CZ" sz="3600" dirty="0">
                <a:solidFill>
                  <a:schemeClr val="tx1"/>
                </a:solidFill>
              </a:rPr>
              <a:t>Podle něho lze snadno zjistit, kolikrát buňka pučela.</a:t>
            </a:r>
          </a:p>
        </p:txBody>
      </p:sp>
    </p:spTree>
    <p:extLst>
      <p:ext uri="{BB962C8B-B14F-4D97-AF65-F5344CB8AC3E}">
        <p14:creationId xmlns:p14="http://schemas.microsoft.com/office/powerpoint/2010/main" val="2386306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chemeClr val="tx1"/>
                </a:solidFill>
              </a:rPr>
              <a:t>Rozmnožování se uskutečňuje hlavně v příznivém prostředí</a:t>
            </a:r>
          </a:p>
          <a:p>
            <a:r>
              <a:rPr lang="cs-CZ" sz="3200" dirty="0">
                <a:solidFill>
                  <a:schemeClr val="tx1"/>
                </a:solidFill>
              </a:rPr>
              <a:t>Záleží na teplotě, zdroji výživy nebo vlhkosti</a:t>
            </a:r>
          </a:p>
          <a:p>
            <a:r>
              <a:rPr lang="cs-CZ" sz="3200" dirty="0">
                <a:solidFill>
                  <a:schemeClr val="tx1"/>
                </a:solidFill>
              </a:rPr>
              <a:t>K růstu potřebují kvasinky nejrůznější látky ze skupiny aminokyselin a vitamínů</a:t>
            </a:r>
          </a:p>
          <a:p>
            <a:r>
              <a:rPr lang="cs-CZ" sz="3200" dirty="0">
                <a:solidFill>
                  <a:schemeClr val="tx1"/>
                </a:solidFill>
              </a:rPr>
              <a:t>Tyto látky mají vliv na růst a rozmnožování kvasinek</a:t>
            </a:r>
          </a:p>
          <a:p>
            <a:r>
              <a:rPr lang="cs-CZ" sz="3200" dirty="0">
                <a:solidFill>
                  <a:schemeClr val="tx1"/>
                </a:solidFill>
              </a:rPr>
              <a:t>Pro růst a množení kvasinek je nezbytná přítomnost kyslíku, živin a také vhodného prostředí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59269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cs-CZ" dirty="0" smtClean="0"/>
              <a:t>Metabolismus kvasinek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12" y="1124744"/>
            <a:ext cx="9144000" cy="5616624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chemeClr val="tx1"/>
                </a:solidFill>
              </a:rPr>
              <a:t>Metabolismus je souhrn látkových přeměn, které se odehrávají v kvasinkových buňkách a jejich činností i v prostředí, kde rostou a množí se.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Pro mikroorganismy je charakteristická vysoká intenzita metabolismu, která je silně ovlivněna vnějšími podmínkami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Dostatečný přísun živin, vhodná teplota a pH prostředí vedou k intenzivnímu metabolismu a rychlé syntéze buněčné hmoty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72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jako zdroj uhlíku a energie kvasinky využívají především monosacharidy (glukóza)a disacharidy (maltóza) a některé trisacharidy (</a:t>
            </a:r>
            <a:r>
              <a:rPr lang="cs-CZ" sz="3600" dirty="0" err="1" smtClean="0">
                <a:solidFill>
                  <a:schemeClr val="tx1"/>
                </a:solidFill>
              </a:rPr>
              <a:t>maltotriosa</a:t>
            </a:r>
            <a:r>
              <a:rPr lang="cs-CZ" sz="3600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sz="3600" dirty="0" smtClean="0">
                <a:solidFill>
                  <a:schemeClr val="tx1"/>
                </a:solidFill>
              </a:rPr>
              <a:t>Cukry přeměňují na </a:t>
            </a:r>
            <a:r>
              <a:rPr lang="cs-CZ" sz="3600" dirty="0" err="1" smtClean="0">
                <a:solidFill>
                  <a:schemeClr val="tx1"/>
                </a:solidFill>
              </a:rPr>
              <a:t>ethanol</a:t>
            </a:r>
            <a:r>
              <a:rPr lang="cs-CZ" sz="3600" dirty="0" smtClean="0">
                <a:solidFill>
                  <a:schemeClr val="tx1"/>
                </a:solidFill>
              </a:rPr>
              <a:t> a oxid uhličitý anaerobním kvašením</a:t>
            </a:r>
          </a:p>
          <a:p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642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Produkty </a:t>
            </a:r>
            <a:r>
              <a:rPr lang="cs-CZ" sz="3600" dirty="0">
                <a:solidFill>
                  <a:schemeClr val="tx1"/>
                </a:solidFill>
              </a:rPr>
              <a:t>metabolismu kvasinek jsou CO2 a etanol </a:t>
            </a:r>
            <a:endParaRPr lang="cs-CZ" sz="3600" dirty="0" smtClean="0">
              <a:solidFill>
                <a:schemeClr val="tx1"/>
              </a:solidFill>
            </a:endParaRPr>
          </a:p>
          <a:p>
            <a:r>
              <a:rPr lang="cs-CZ" sz="3600" dirty="0">
                <a:solidFill>
                  <a:schemeClr val="tx1"/>
                </a:solidFill>
              </a:rPr>
              <a:t>energie je tvořena v průběhu kvašení</a:t>
            </a:r>
          </a:p>
          <a:p>
            <a:endParaRPr lang="cs-CZ" sz="3600" dirty="0" smtClean="0">
              <a:solidFill>
                <a:schemeClr val="tx1"/>
              </a:solidFill>
            </a:endParaRPr>
          </a:p>
          <a:p>
            <a:endParaRPr lang="cs-CZ" sz="3600" dirty="0">
              <a:solidFill>
                <a:schemeClr val="tx1"/>
              </a:solidFill>
            </a:endParaRPr>
          </a:p>
          <a:p>
            <a:endParaRPr lang="cs-CZ" sz="3600" dirty="0"/>
          </a:p>
        </p:txBody>
      </p:sp>
      <p:sp>
        <p:nvSpPr>
          <p:cNvPr id="4" name="AutoShape 2" descr="Výsledek obrázku pro voda džus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48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sz="3600" dirty="0"/>
              <a:t>Morfologie = nauka o </a:t>
            </a:r>
            <a:r>
              <a:rPr lang="cs-CZ" sz="3600" b="1" dirty="0"/>
              <a:t>tvaru</a:t>
            </a:r>
            <a:r>
              <a:rPr lang="cs-CZ" sz="3600" dirty="0"/>
              <a:t>, </a:t>
            </a:r>
            <a:r>
              <a:rPr lang="cs-CZ" sz="3600" b="1" dirty="0"/>
              <a:t>velikosti</a:t>
            </a:r>
            <a:r>
              <a:rPr lang="cs-CZ" sz="3600" dirty="0"/>
              <a:t> a </a:t>
            </a:r>
            <a:r>
              <a:rPr lang="cs-CZ" sz="3600" b="1" dirty="0"/>
              <a:t>uspořádání</a:t>
            </a:r>
            <a:r>
              <a:rPr lang="cs-CZ" sz="3600" dirty="0"/>
              <a:t> </a:t>
            </a:r>
            <a:r>
              <a:rPr lang="cs-CZ" sz="3600" dirty="0" smtClean="0"/>
              <a:t>buněk</a:t>
            </a:r>
          </a:p>
          <a:p>
            <a:pPr marL="0" indent="0">
              <a:buNone/>
            </a:pPr>
            <a:r>
              <a:rPr lang="cs-CZ" sz="3600" dirty="0"/>
              <a:t> </a:t>
            </a:r>
          </a:p>
          <a:p>
            <a:r>
              <a:rPr lang="cs-CZ" sz="3600" dirty="0"/>
              <a:t>Cytologie = nauka o stavbě buněk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0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/>
          <a:lstStyle/>
          <a:p>
            <a:r>
              <a:rPr lang="cs-CZ" sz="2800" b="1" dirty="0" smtClean="0"/>
              <a:t>Pro metabolismus kvasinek je kromě sacharidů významná celá řada dalších zdrojů výživy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39949"/>
            <a:ext cx="8301608" cy="44253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u="sng" dirty="0" smtClean="0">
                <a:solidFill>
                  <a:schemeClr val="tx1"/>
                </a:solidFill>
              </a:rPr>
              <a:t>Jedná se o: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aminokyseliny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Peptidy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Lipidy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Vitaminy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Ionty Zn2+, Ca2+, Mg2+,K+, Na+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37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Metabolismus kvasinek může být inhibován: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Inhibiční účinky alkoholu se projeví při koncentraci nad 6 %</a:t>
            </a:r>
          </a:p>
          <a:p>
            <a:r>
              <a:rPr lang="cs-CZ" sz="3600" dirty="0" smtClean="0">
                <a:solidFill>
                  <a:schemeClr val="tx1"/>
                </a:solidFill>
              </a:rPr>
              <a:t>Inhibiční účinky některých chemikálií používaných při mytí a dezinfekci se mohou projevit při jejich nedostatečném odstranění</a:t>
            </a:r>
          </a:p>
          <a:p>
            <a:r>
              <a:rPr lang="cs-CZ" sz="3600" dirty="0" smtClean="0">
                <a:solidFill>
                  <a:schemeClr val="tx1"/>
                </a:solidFill>
              </a:rPr>
              <a:t>Nízkými nebo vysokými teplotami</a:t>
            </a:r>
          </a:p>
          <a:p>
            <a:r>
              <a:rPr lang="cs-CZ" sz="3600" smtClean="0">
                <a:solidFill>
                  <a:schemeClr val="tx1"/>
                </a:solidFill>
              </a:rPr>
              <a:t>Přetlakem CO2</a:t>
            </a:r>
            <a:endParaRPr lang="cs-CZ" sz="3600" dirty="0" smtClean="0">
              <a:solidFill>
                <a:schemeClr val="tx1"/>
              </a:solidFill>
            </a:endParaRPr>
          </a:p>
          <a:p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52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Stavba buňky kvasinky</a:t>
            </a:r>
            <a:endParaRPr lang="cs-CZ" dirty="0"/>
          </a:p>
        </p:txBody>
      </p:sp>
      <p:pic>
        <p:nvPicPr>
          <p:cNvPr id="1026" name="Picture 2" descr="Výsledek obrázku pro buňka kvasink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01026"/>
            <a:ext cx="6768752" cy="491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71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Buněčná stěna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</a:rPr>
              <a:t>dává buňce tvar</a:t>
            </a:r>
          </a:p>
          <a:p>
            <a:r>
              <a:rPr lang="cs-CZ" sz="3200" dirty="0">
                <a:solidFill>
                  <a:schemeClr val="tx1"/>
                </a:solidFill>
              </a:rPr>
              <a:t>c</a:t>
            </a:r>
            <a:r>
              <a:rPr lang="cs-CZ" sz="3200" dirty="0" smtClean="0">
                <a:solidFill>
                  <a:schemeClr val="tx1"/>
                </a:solidFill>
              </a:rPr>
              <a:t>hrání ji před mechanickými vlivy</a:t>
            </a:r>
            <a:endParaRPr lang="cs-CZ" sz="3200" dirty="0">
              <a:solidFill>
                <a:schemeClr val="tx1"/>
              </a:solidFill>
            </a:endParaRPr>
          </a:p>
          <a:p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dirty="0">
                <a:solidFill>
                  <a:schemeClr val="tx1"/>
                </a:solidFill>
              </a:rPr>
              <a:t>je úplně </a:t>
            </a:r>
            <a:r>
              <a:rPr lang="cs-CZ" sz="3200" dirty="0" smtClean="0">
                <a:solidFill>
                  <a:schemeClr val="tx1"/>
                </a:solidFill>
              </a:rPr>
              <a:t>propustná→ </a:t>
            </a:r>
            <a:r>
              <a:rPr lang="cs-CZ" sz="3200" dirty="0">
                <a:solidFill>
                  <a:schemeClr val="tx1"/>
                </a:solidFill>
              </a:rPr>
              <a:t>neslouží jako ochrana před vniknutím </a:t>
            </a:r>
            <a:r>
              <a:rPr lang="cs-CZ" sz="3200" dirty="0" smtClean="0">
                <a:solidFill>
                  <a:schemeClr val="tx1"/>
                </a:solidFill>
              </a:rPr>
              <a:t>chemických </a:t>
            </a:r>
            <a:r>
              <a:rPr lang="cs-CZ" sz="3200" dirty="0">
                <a:solidFill>
                  <a:schemeClr val="tx1"/>
                </a:solidFill>
              </a:rPr>
              <a:t>látek do </a:t>
            </a:r>
            <a:r>
              <a:rPr lang="cs-CZ" sz="3200" dirty="0" smtClean="0">
                <a:solidFill>
                  <a:schemeClr val="tx1"/>
                </a:solidFill>
              </a:rPr>
              <a:t>buňky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0033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Cytoplazmatická </a:t>
            </a:r>
            <a:r>
              <a:rPr lang="cs-CZ" sz="4400" dirty="0"/>
              <a:t>membrána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</a:rPr>
              <a:t>Svým složením a funkcí nevykazuje specifické charakteristiky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Volně propustná pouze pro malé molekuly</a:t>
            </a:r>
            <a:endParaRPr lang="cs-CZ" sz="3200" dirty="0">
              <a:solidFill>
                <a:schemeClr val="tx1"/>
              </a:solidFill>
            </a:endParaRPr>
          </a:p>
          <a:p>
            <a:r>
              <a:rPr lang="cs-CZ" sz="3200" dirty="0" smtClean="0">
                <a:solidFill>
                  <a:schemeClr val="tx1"/>
                </a:solidFill>
              </a:rPr>
              <a:t>je sídlem transportních mechanismů</a:t>
            </a:r>
          </a:p>
        </p:txBody>
      </p:sp>
    </p:spTree>
    <p:extLst>
      <p:ext uri="{BB962C8B-B14F-4D97-AF65-F5344CB8AC3E}">
        <p14:creationId xmlns:p14="http://schemas.microsoft.com/office/powerpoint/2010/main" val="318963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Mitochondrie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Jsou to strukturální útvary velmi rozmanitého tvaru (kulovité, válcovité až vláknité nebo laločnaté)</a:t>
            </a:r>
          </a:p>
          <a:p>
            <a:r>
              <a:rPr lang="cs-CZ" sz="2800" dirty="0">
                <a:solidFill>
                  <a:schemeClr val="tx1"/>
                </a:solidFill>
              </a:rPr>
              <a:t>Jsou uloženy v </a:t>
            </a:r>
            <a:r>
              <a:rPr lang="cs-CZ" sz="2800" dirty="0" smtClean="0">
                <a:solidFill>
                  <a:schemeClr val="tx1"/>
                </a:solidFill>
              </a:rPr>
              <a:t>cytoplazmě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Jsou obklopeny dvěma </a:t>
            </a:r>
            <a:r>
              <a:rPr lang="cs-CZ" sz="2800" dirty="0" err="1" smtClean="0">
                <a:solidFill>
                  <a:schemeClr val="tx1"/>
                </a:solidFill>
              </a:rPr>
              <a:t>membránamy</a:t>
            </a:r>
            <a:r>
              <a:rPr lang="cs-CZ" sz="2800" dirty="0" smtClean="0">
                <a:solidFill>
                  <a:schemeClr val="tx1"/>
                </a:solidFill>
              </a:rPr>
              <a:t>: vnější a vnitřní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Obsahují RNA, malé množství DNA (nositel </a:t>
            </a:r>
            <a:r>
              <a:rPr lang="cs-CZ" sz="2800" dirty="0" err="1" smtClean="0">
                <a:solidFill>
                  <a:schemeClr val="tx1"/>
                </a:solidFill>
              </a:rPr>
              <a:t>mimojaderné</a:t>
            </a:r>
            <a:r>
              <a:rPr lang="cs-CZ" sz="2800" dirty="0" smtClean="0">
                <a:solidFill>
                  <a:schemeClr val="tx1"/>
                </a:solidFill>
              </a:rPr>
              <a:t> dědičnosti kvasinek)</a:t>
            </a:r>
          </a:p>
          <a:p>
            <a:endParaRPr lang="cs-CZ" sz="2800" dirty="0" smtClean="0">
              <a:solidFill>
                <a:schemeClr val="tx1"/>
              </a:solidFill>
            </a:endParaRPr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9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/>
              <a:t>Jádro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Je základním stavebním prvkem buňky</a:t>
            </a:r>
          </a:p>
          <a:p>
            <a:r>
              <a:rPr lang="cs-CZ" sz="3600" dirty="0" smtClean="0">
                <a:solidFill>
                  <a:schemeClr val="tx1"/>
                </a:solidFill>
              </a:rPr>
              <a:t>Řídí a kontroluje činnost buňky</a:t>
            </a:r>
          </a:p>
          <a:p>
            <a:r>
              <a:rPr lang="cs-CZ" sz="3600" dirty="0" smtClean="0">
                <a:solidFill>
                  <a:schemeClr val="tx1"/>
                </a:solidFill>
              </a:rPr>
              <a:t>je </a:t>
            </a:r>
            <a:r>
              <a:rPr lang="cs-CZ" sz="3600" dirty="0">
                <a:solidFill>
                  <a:schemeClr val="tx1"/>
                </a:solidFill>
              </a:rPr>
              <a:t>odděleno od okolní cytoplazmy dvojitou jadernou membránou</a:t>
            </a:r>
          </a:p>
          <a:p>
            <a:r>
              <a:rPr lang="cs-CZ" sz="3600" dirty="0" smtClean="0">
                <a:solidFill>
                  <a:schemeClr val="tx1"/>
                </a:solidFill>
              </a:rPr>
              <a:t>Je umístěno přibližně ve středu buňky</a:t>
            </a:r>
            <a:endParaRPr lang="cs-CZ" sz="3600" dirty="0">
              <a:solidFill>
                <a:schemeClr val="tx1"/>
              </a:solidFill>
            </a:endParaRPr>
          </a:p>
          <a:p>
            <a:r>
              <a:rPr lang="cs-CZ" sz="3600" dirty="0" smtClean="0">
                <a:solidFill>
                  <a:schemeClr val="tx1"/>
                </a:solidFill>
              </a:rPr>
              <a:t>je </a:t>
            </a:r>
            <a:r>
              <a:rPr lang="cs-CZ" sz="3600" dirty="0">
                <a:solidFill>
                  <a:schemeClr val="tx1"/>
                </a:solidFill>
              </a:rPr>
              <a:t>nositelem genetické informace uložené v nukleových kyselinách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1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cs-CZ" dirty="0" smtClean="0"/>
              <a:t>Morfologie kvasinek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tvary kvasinek jsou rozmanité a charakteristické pro určité rody a druhy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Základním tvarem je rotační elipsoid, od kterého se odvozují ostatní tvary: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kulatý, protáhlý, lahvovitý, </a:t>
            </a:r>
            <a:r>
              <a:rPr lang="cs-CZ" sz="2800" dirty="0" err="1" smtClean="0">
                <a:solidFill>
                  <a:schemeClr val="tx1"/>
                </a:solidFill>
              </a:rPr>
              <a:t>citrónovitý</a:t>
            </a:r>
            <a:r>
              <a:rPr lang="cs-CZ" sz="2800" dirty="0" smtClean="0">
                <a:solidFill>
                  <a:schemeClr val="tx1"/>
                </a:solidFill>
              </a:rPr>
              <a:t> a válcovitý</a:t>
            </a:r>
          </a:p>
        </p:txBody>
      </p:sp>
      <p:sp>
        <p:nvSpPr>
          <p:cNvPr id="4" name="AutoShape 2" descr="Výsledek obrázku pro tvary kvasin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938479"/>
            <a:ext cx="3168352" cy="293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692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Velikost buněk se pohybuje v rozmezí od 3 do 15 mikrometrů</a:t>
            </a:r>
          </a:p>
          <a:p>
            <a:r>
              <a:rPr lang="cs-CZ" sz="2800" dirty="0">
                <a:solidFill>
                  <a:schemeClr val="tx1"/>
                </a:solidFill>
              </a:rPr>
              <a:t>Šířka buněk u většiny kvasinek je v rozmezí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3-6 mikrometrů</a:t>
            </a:r>
          </a:p>
        </p:txBody>
      </p:sp>
    </p:spTree>
    <p:extLst>
      <p:ext uri="{BB962C8B-B14F-4D97-AF65-F5344CB8AC3E}">
        <p14:creationId xmlns:p14="http://schemas.microsoft.com/office/powerpoint/2010/main" val="3397454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1042</TotalTime>
  <Words>602</Words>
  <Application>Microsoft Office PowerPoint</Application>
  <PresentationFormat>Předvádění na obrazovce (4:3)</PresentationFormat>
  <Paragraphs>91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Courier New</vt:lpstr>
      <vt:lpstr>Palatino Linotype</vt:lpstr>
      <vt:lpstr>Exekutivní</vt:lpstr>
      <vt:lpstr>  Cytologie a  morfologie pivovarských kvasinek </vt:lpstr>
      <vt:lpstr> </vt:lpstr>
      <vt:lpstr>   Stavba buňky kvasinky</vt:lpstr>
      <vt:lpstr> Buněčná stěna</vt:lpstr>
      <vt:lpstr>Cytoplazmatická membrána </vt:lpstr>
      <vt:lpstr> Mitochondrie </vt:lpstr>
      <vt:lpstr> Jádro  </vt:lpstr>
      <vt:lpstr>Morfologie kvasinek</vt:lpstr>
      <vt:lpstr>  </vt:lpstr>
      <vt:lpstr>Rozmnožování kvasinek</vt:lpstr>
      <vt:lpstr>Vegetativní rozmnožování</vt:lpstr>
      <vt:lpstr>Prezentace aplikace PowerPoint</vt:lpstr>
      <vt:lpstr>   </vt:lpstr>
      <vt:lpstr>  </vt:lpstr>
      <vt:lpstr> </vt:lpstr>
      <vt:lpstr>  </vt:lpstr>
      <vt:lpstr>Metabolismus kvasinek</vt:lpstr>
      <vt:lpstr>   </vt:lpstr>
      <vt:lpstr>   </vt:lpstr>
      <vt:lpstr>Pro metabolismus kvasinek je kromě sacharidů významná celá řada dalších zdrojů výživy </vt:lpstr>
      <vt:lpstr>Metabolismus kvasinek může být inhibován: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Cytologie a morfologie pivovarských kvasinek</dc:title>
  <dc:creator>Zuzana Hubáčková</dc:creator>
  <cp:lastModifiedBy>VACA</cp:lastModifiedBy>
  <cp:revision>64</cp:revision>
  <dcterms:created xsi:type="dcterms:W3CDTF">2015-09-09T11:26:57Z</dcterms:created>
  <dcterms:modified xsi:type="dcterms:W3CDTF">2020-10-19T09:05:13Z</dcterms:modified>
</cp:coreProperties>
</file>