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56" r:id="rId2"/>
    <p:sldId id="257" r:id="rId3"/>
    <p:sldId id="268" r:id="rId4"/>
    <p:sldId id="259" r:id="rId5"/>
    <p:sldId id="269" r:id="rId6"/>
    <p:sldId id="262" r:id="rId7"/>
    <p:sldId id="263" r:id="rId8"/>
    <p:sldId id="266" r:id="rId9"/>
    <p:sldId id="267" r:id="rId10"/>
    <p:sldId id="270" r:id="rId11"/>
    <p:sldId id="271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E2FB-CACF-40BD-8B39-25879FC16C97}" type="datetimeFigureOut">
              <a:rPr lang="cs-CZ" smtClean="0"/>
              <a:pPr/>
              <a:t>07.09.2020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C49AA-26D9-4C9B-94DA-58593F6909A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49AA-26D9-4C9B-94DA-58593F6909A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49AA-26D9-4C9B-94DA-58593F6909A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49AA-26D9-4C9B-94DA-58593F6909A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49AA-26D9-4C9B-94DA-58593F6909A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49AA-26D9-4C9B-94DA-58593F6909A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C49AA-26D9-4C9B-94DA-58593F6909A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63C2-E8EB-404D-A935-AB384DC24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571C0-FC8F-49FD-99C8-D45FEC7ED61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49029-D6F9-46D4-834F-1C0C4B50D3E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58E8-6497-4727-9B08-1D13BD0A96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CD904-55B8-4FD0-AC62-781C31E81A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D262F-D909-4C32-B75B-AE5FE5F2331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F22F-5D88-4C3E-8518-C1EEDDDB70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FB57-108E-4BB2-B6A6-77C39974EE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50C6-52E0-4F69-91FB-1851AD9AD37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E0CA-77CA-4340-95FB-0B1EB0CBCB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C2738D-AAEB-4C92-A7E2-5E396A23F9C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0C2B2F-95A1-4BF1-AD24-7C6EEB5BDBB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0/02/Flu_und_legende_color_c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3140968"/>
            <a:ext cx="8640960" cy="1470025"/>
          </a:xfrm>
        </p:spPr>
        <p:txBody>
          <a:bodyPr>
            <a:normAutofit fontScale="90000"/>
          </a:bodyPr>
          <a:lstStyle/>
          <a:p>
            <a:pPr hangingPunct="0"/>
            <a:r>
              <a:rPr lang="cs-CZ" sz="8800" b="0" dirty="0" smtClean="0"/>
              <a:t>Jednotný základ života  - buňka</a:t>
            </a:r>
            <a:endParaRPr lang="cs-CZ" sz="8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Vir</a:t>
            </a:r>
            <a:r>
              <a:rPr lang="cs-CZ" dirty="0"/>
              <a:t> – nejmenší organismus, nemá buněčnou stavbu</a:t>
            </a:r>
          </a:p>
        </p:txBody>
      </p:sp>
      <p:pic>
        <p:nvPicPr>
          <p:cNvPr id="6" name="Picture 4" descr="Soubor:Flu und legende color c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34" y="2564904"/>
            <a:ext cx="5359170" cy="31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813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Výživa buněk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Autotrofní</a:t>
            </a:r>
            <a:r>
              <a:rPr lang="cs-CZ" dirty="0"/>
              <a:t> - vyskytuje se u rostlin, které se živí samy při fotosyntéze (přeměn látek anorganických v látky organické)</a:t>
            </a:r>
          </a:p>
          <a:p>
            <a:pPr marL="0" indent="0">
              <a:buNone/>
            </a:pPr>
            <a:r>
              <a:rPr lang="cs-CZ" dirty="0"/>
              <a:t>    CO₂ ⁺ H₂O  →  C₆H₁₂O₆ ⁺ O₂</a:t>
            </a:r>
          </a:p>
          <a:p>
            <a:pPr marL="0" indent="0">
              <a:buNone/>
            </a:pPr>
            <a:r>
              <a:rPr lang="cs-CZ" dirty="0"/>
              <a:t>    K fotosyntéze je potřeba chlorofyl, teplo, </a:t>
            </a:r>
          </a:p>
          <a:p>
            <a:pPr marL="0" indent="0">
              <a:buNone/>
            </a:pPr>
            <a:r>
              <a:rPr lang="cs-CZ" dirty="0"/>
              <a:t>    světlo, živiny</a:t>
            </a:r>
          </a:p>
          <a:p>
            <a:r>
              <a:rPr lang="cs-CZ" b="1" dirty="0"/>
              <a:t>Heterotrofní</a:t>
            </a:r>
            <a:r>
              <a:rPr lang="cs-CZ" dirty="0"/>
              <a:t> – vyskytuje se u živočichů a hub, které přijímají živiny v potravě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29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24744" y="1052736"/>
            <a:ext cx="8219256" cy="1038944"/>
          </a:xfrm>
        </p:spPr>
        <p:txBody>
          <a:bodyPr>
            <a:normAutofit fontScale="90000"/>
          </a:bodyPr>
          <a:lstStyle/>
          <a:p>
            <a:r>
              <a:rPr lang="cs-CZ" sz="9600" b="1" u="sng" dirty="0" smtClean="0"/>
              <a:t/>
            </a:r>
            <a:br>
              <a:rPr lang="cs-CZ" sz="9600" b="1" u="sng" dirty="0" smtClean="0"/>
            </a:br>
            <a:r>
              <a:rPr lang="cs-CZ" sz="4400" dirty="0" smtClean="0"/>
              <a:t/>
            </a:r>
            <a:br>
              <a:rPr lang="cs-CZ" sz="4400" dirty="0" smtClean="0"/>
            </a:b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3419749" y="836712"/>
            <a:ext cx="19104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5400" dirty="0" smtClean="0">
                <a:solidFill>
                  <a:schemeClr val="accent3"/>
                </a:solidFill>
                <a:latin typeface="+mj-lt"/>
              </a:rPr>
              <a:t>buňka</a:t>
            </a:r>
            <a:endParaRPr lang="cs-CZ" sz="5400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2" name="Picture 2" descr="C:\Users\jung\AppData\Local\Microsoft\Windows\Temporary Internet Files\Content.IE5\6ZE99JUG\MC9004387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73016"/>
            <a:ext cx="2375938" cy="1781954"/>
          </a:xfrm>
          <a:prstGeom prst="rect">
            <a:avLst/>
          </a:prstGeom>
          <a:noFill/>
        </p:spPr>
      </p:pic>
      <p:pic>
        <p:nvPicPr>
          <p:cNvPr id="1027" name="Picture 3" descr="C:\Users\jung\AppData\Local\Microsoft\Windows\Temporary Internet Files\Content.IE5\3NQXTR9N\MC90043312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16832"/>
            <a:ext cx="3878376" cy="2910706"/>
          </a:xfrm>
          <a:prstGeom prst="rect">
            <a:avLst/>
          </a:prstGeom>
          <a:noFill/>
        </p:spPr>
      </p:pic>
      <p:pic>
        <p:nvPicPr>
          <p:cNvPr id="1028" name="Picture 4" descr="C:\Users\jung\AppData\Local\Microsoft\Windows\Temporary Internet Files\Content.IE5\78ODY7TJ\MC90043314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772816"/>
            <a:ext cx="2971503" cy="1981002"/>
          </a:xfrm>
          <a:prstGeom prst="rect">
            <a:avLst/>
          </a:prstGeom>
          <a:noFill/>
        </p:spPr>
      </p:pic>
      <p:pic>
        <p:nvPicPr>
          <p:cNvPr id="1029" name="Picture 5" descr="C:\Users\jung\AppData\Local\Microsoft\Windows\Temporary Internet Files\Content.IE5\GLQ7KOB9\MP90039020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365104"/>
            <a:ext cx="2871962" cy="2049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Život je složitý jev, který je známý zatím pouze na planetě Zemi a je vázaný na jednotlivé organismy.</a:t>
            </a:r>
          </a:p>
          <a:p>
            <a:r>
              <a:rPr lang="cs-CZ" dirty="0"/>
              <a:t>Pro jejich existenci jsou nezbytné biogenní prvky:</a:t>
            </a:r>
          </a:p>
          <a:p>
            <a:pPr marL="0" indent="0">
              <a:buNone/>
            </a:pPr>
            <a:r>
              <a:rPr lang="cs-CZ" dirty="0"/>
              <a:t>    1</a:t>
            </a:r>
            <a:r>
              <a:rPr lang="cs-CZ" b="1" dirty="0"/>
              <a:t>. </a:t>
            </a:r>
            <a:r>
              <a:rPr lang="cs-CZ" b="1" dirty="0" err="1"/>
              <a:t>makrobiogenní</a:t>
            </a:r>
            <a:r>
              <a:rPr lang="cs-CZ" b="1" dirty="0"/>
              <a:t> </a:t>
            </a:r>
            <a:r>
              <a:rPr lang="cs-CZ" dirty="0"/>
              <a:t>– potřebné ve větším </a:t>
            </a:r>
          </a:p>
          <a:p>
            <a:pPr marL="0" indent="0">
              <a:buNone/>
            </a:pPr>
            <a:r>
              <a:rPr lang="cs-CZ" dirty="0"/>
              <a:t>        množství (C, H, O, N, Ca, Mg, K, S, P)</a:t>
            </a:r>
          </a:p>
          <a:p>
            <a:r>
              <a:rPr lang="cs-CZ" dirty="0"/>
              <a:t>2</a:t>
            </a:r>
            <a:r>
              <a:rPr lang="cs-CZ" b="1" dirty="0"/>
              <a:t>. </a:t>
            </a:r>
            <a:r>
              <a:rPr lang="cs-CZ" b="1" dirty="0" err="1"/>
              <a:t>mikrobiogenní</a:t>
            </a:r>
            <a:r>
              <a:rPr lang="cs-CZ" b="1" dirty="0"/>
              <a:t> </a:t>
            </a:r>
            <a:r>
              <a:rPr lang="cs-CZ" b="1" dirty="0" smtClean="0"/>
              <a:t>prvky - </a:t>
            </a:r>
            <a:r>
              <a:rPr lang="cs-CZ" dirty="0"/>
              <a:t>Stopové prvky (</a:t>
            </a:r>
            <a:r>
              <a:rPr lang="cs-CZ" dirty="0" err="1"/>
              <a:t>Fe</a:t>
            </a:r>
            <a:r>
              <a:rPr lang="cs-CZ" dirty="0"/>
              <a:t>, Co, I, Cl, </a:t>
            </a:r>
            <a:r>
              <a:rPr lang="cs-CZ" dirty="0" err="1"/>
              <a:t>Mn</a:t>
            </a:r>
            <a:r>
              <a:rPr lang="cs-CZ" dirty="0"/>
              <a:t>)</a:t>
            </a:r>
          </a:p>
          <a:p>
            <a:endParaRPr lang="cs-CZ" dirty="0" smtClean="0"/>
          </a:p>
          <a:p>
            <a:r>
              <a:rPr lang="cs-CZ" dirty="0"/>
              <a:t>Základní stavební jednotkou živých organismů je </a:t>
            </a:r>
            <a:r>
              <a:rPr lang="cs-CZ" b="1" dirty="0"/>
              <a:t>buňka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719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pPr hangingPunct="0"/>
            <a:r>
              <a:rPr lang="cs-CZ" sz="4000" dirty="0" smtClean="0"/>
              <a:t>Stavba buňky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844824"/>
            <a:ext cx="8280722" cy="4752528"/>
          </a:xfrm>
        </p:spPr>
        <p:txBody>
          <a:bodyPr>
            <a:normAutofit fontScale="92500"/>
          </a:bodyPr>
          <a:lstStyle/>
          <a:p>
            <a:r>
              <a:rPr lang="cs-CZ" sz="3600" b="1" dirty="0" err="1" smtClean="0"/>
              <a:t>Prokaryotické</a:t>
            </a:r>
            <a:r>
              <a:rPr lang="cs-CZ" sz="3600" b="1" dirty="0" smtClean="0"/>
              <a:t> buňky:</a:t>
            </a:r>
          </a:p>
          <a:p>
            <a:r>
              <a:rPr lang="cs-CZ" sz="3600" dirty="0" smtClean="0"/>
              <a:t>jednoduchá vnitřní stavba</a:t>
            </a:r>
          </a:p>
          <a:p>
            <a:r>
              <a:rPr lang="cs-CZ" sz="3600" dirty="0" smtClean="0"/>
              <a:t>buňka obalena pevnou buněčnou stěnou</a:t>
            </a:r>
          </a:p>
          <a:p>
            <a:r>
              <a:rPr lang="cs-CZ" sz="3600" dirty="0" smtClean="0"/>
              <a:t>nemají pravé jádro (chybí jaderná membrána)</a:t>
            </a:r>
          </a:p>
          <a:p>
            <a:r>
              <a:rPr lang="cs-CZ" sz="3600" dirty="0" smtClean="0"/>
              <a:t>mnohé mají bičíky (pohyb buňky)</a:t>
            </a:r>
          </a:p>
          <a:p>
            <a:r>
              <a:rPr lang="cs-CZ" sz="3600" dirty="0" err="1" smtClean="0"/>
              <a:t>Prokaryotický</a:t>
            </a:r>
            <a:r>
              <a:rPr lang="cs-CZ" sz="3600" dirty="0" smtClean="0"/>
              <a:t> typ buňky mají např. bakterie</a:t>
            </a:r>
          </a:p>
          <a:p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Bakteriální buňka(prokaryotická)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390" y="2035724"/>
            <a:ext cx="5761219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96752"/>
            <a:ext cx="8229600" cy="650336"/>
          </a:xfrm>
        </p:spPr>
        <p:txBody>
          <a:bodyPr>
            <a:normAutofit fontScale="90000"/>
          </a:bodyPr>
          <a:lstStyle/>
          <a:p>
            <a:pPr lvl="0"/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>Stavba buňky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Eukaryotické buňky:</a:t>
            </a:r>
          </a:p>
          <a:p>
            <a:r>
              <a:rPr lang="cs-CZ" sz="3600" dirty="0" smtClean="0"/>
              <a:t>- rostlinná buňka</a:t>
            </a:r>
          </a:p>
          <a:p>
            <a:r>
              <a:rPr lang="cs-CZ" sz="3600" dirty="0" smtClean="0"/>
              <a:t>- živočišná buňka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8805664" cy="1143000"/>
          </a:xfrm>
        </p:spPr>
        <p:txBody>
          <a:bodyPr/>
          <a:lstStyle/>
          <a:p>
            <a:pPr hangingPunct="0"/>
            <a:r>
              <a:rPr lang="cs-CZ" sz="5400" b="1" dirty="0" smtClean="0"/>
              <a:t>Nejdůležitější součásti buňky</a:t>
            </a:r>
            <a:endParaRPr lang="cs-CZ" sz="5400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l="18422" t="26619" r="16902" b="8813"/>
          <a:stretch>
            <a:fillRect/>
          </a:stretch>
        </p:blipFill>
        <p:spPr bwMode="auto">
          <a:xfrm>
            <a:off x="179512" y="1556792"/>
            <a:ext cx="88191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42918"/>
            <a:ext cx="8532440" cy="926976"/>
          </a:xfrm>
        </p:spPr>
        <p:txBody>
          <a:bodyPr>
            <a:normAutofit/>
          </a:bodyPr>
          <a:lstStyle/>
          <a:p>
            <a:pPr lvl="0" hangingPunct="0"/>
            <a:r>
              <a:rPr lang="cs-CZ" sz="5400" b="1" dirty="0" smtClean="0"/>
              <a:t>Rostlinná buňka</a:t>
            </a:r>
            <a:endParaRPr lang="cs-CZ" sz="5400" dirty="0"/>
          </a:p>
        </p:txBody>
      </p:sp>
      <p:pic>
        <p:nvPicPr>
          <p:cNvPr id="3074" name="Picture 2" descr="P:\dumy\obr\rostinn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3628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Živočišná buňka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P:\dumy\obr\živo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808672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</TotalTime>
  <Words>228</Words>
  <Application>Microsoft Office PowerPoint</Application>
  <PresentationFormat>Předvádění na obrazovce (4:3)</PresentationFormat>
  <Paragraphs>38</Paragraphs>
  <Slides>11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Tok</vt:lpstr>
      <vt:lpstr>Jednotný základ života  - buňka</vt:lpstr>
      <vt:lpstr>  </vt:lpstr>
      <vt:lpstr>Prezentace aplikace PowerPoint</vt:lpstr>
      <vt:lpstr>Stavba buňky</vt:lpstr>
      <vt:lpstr>Bakteriální buňka(prokaryotická)</vt:lpstr>
      <vt:lpstr> Stavba buňky</vt:lpstr>
      <vt:lpstr>Nejdůležitější součásti buňky</vt:lpstr>
      <vt:lpstr>Rostlinná buňka</vt:lpstr>
      <vt:lpstr>Živočišná buňka</vt:lpstr>
      <vt:lpstr>Vir – nejmenší organismus, nemá buněčnou stavbu</vt:lpstr>
      <vt:lpstr>Výživa buněk</vt:lpstr>
    </vt:vector>
  </TitlesOfParts>
  <Company>procha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Zrození života  na Zemi</dc:title>
  <dc:creator>procha</dc:creator>
  <cp:lastModifiedBy>Jarmila Fichtová</cp:lastModifiedBy>
  <cp:revision>56</cp:revision>
  <dcterms:created xsi:type="dcterms:W3CDTF">2012-10-01T16:10:06Z</dcterms:created>
  <dcterms:modified xsi:type="dcterms:W3CDTF">2020-09-07T09:18:22Z</dcterms:modified>
</cp:coreProperties>
</file>