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97" r:id="rId4"/>
    <p:sldId id="298" r:id="rId5"/>
    <p:sldId id="299" r:id="rId6"/>
    <p:sldId id="300" r:id="rId7"/>
    <p:sldId id="303" r:id="rId8"/>
    <p:sldId id="306" r:id="rId9"/>
    <p:sldId id="305" r:id="rId10"/>
    <p:sldId id="307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2" autoAdjust="0"/>
    <p:restoredTop sz="94671" autoAdjust="0"/>
  </p:normalViewPr>
  <p:slideViewPr>
    <p:cSldViewPr>
      <p:cViewPr>
        <p:scale>
          <a:sx n="75" d="100"/>
          <a:sy n="75" d="100"/>
        </p:scale>
        <p:origin x="-8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35102-90C5-475E-93E9-91D352505F84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37446-BF77-448F-A0B7-225F4D041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31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416E81-7677-421D-B0C1-B00E65A84AD0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0.png"/><Relationship Id="rId7" Type="http://schemas.openxmlformats.org/officeDocument/2006/relationships/image" Target="../media/image1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0.png"/><Relationship Id="rId10" Type="http://schemas.openxmlformats.org/officeDocument/2006/relationships/image" Target="../media/image19.png"/><Relationship Id="rId4" Type="http://schemas.openxmlformats.org/officeDocument/2006/relationships/image" Target="../media/image130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21" Type="http://schemas.openxmlformats.org/officeDocument/2006/relationships/image" Target="../media/image60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20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23" Type="http://schemas.openxmlformats.org/officeDocument/2006/relationships/image" Target="../media/image62.png"/><Relationship Id="rId10" Type="http://schemas.openxmlformats.org/officeDocument/2006/relationships/image" Target="../media/image49.png"/><Relationship Id="rId19" Type="http://schemas.openxmlformats.org/officeDocument/2006/relationships/image" Target="../media/image58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Relationship Id="rId22" Type="http://schemas.openxmlformats.org/officeDocument/2006/relationships/image" Target="../media/image6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61882" y="3509784"/>
            <a:ext cx="439043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B050"/>
                </a:solidFill>
                <a:latin typeface="Arial Black" pitchFamily="34" charset="0"/>
              </a:rPr>
              <a:t>MATEMATIKA</a:t>
            </a:r>
          </a:p>
          <a:p>
            <a:pPr algn="ctr"/>
            <a:endParaRPr lang="cs-CZ" sz="2800" dirty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00B050"/>
                </a:solidFill>
                <a:latin typeface="Arial Black" pitchFamily="34" charset="0"/>
              </a:rPr>
              <a:t>Zlomky</a:t>
            </a:r>
          </a:p>
          <a:p>
            <a:pPr algn="ctr"/>
            <a:r>
              <a:rPr lang="cs-CZ" sz="2800" b="1" dirty="0" smtClean="0">
                <a:solidFill>
                  <a:srgbClr val="00B050"/>
                </a:solidFill>
                <a:latin typeface="Arial Black" pitchFamily="34" charset="0"/>
              </a:rPr>
              <a:t>úpravy a porovnávání zlomků</a:t>
            </a:r>
          </a:p>
          <a:p>
            <a:pPr algn="ctr"/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	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	</a:t>
            </a:r>
            <a:endParaRPr lang="cs-CZ" sz="24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80728"/>
            <a:ext cx="5688632" cy="13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00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504815" y="1187460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259632" y="1052736"/>
                <a:ext cx="7704856" cy="1156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Adam, Petr a Zuzana dojíždějí do školy autobusem. Adam bydlí ve vesnici vzdálené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12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cs-CZ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km, Petr ve vesnici vzdálené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131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km a Zuzana to má do školy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25,4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km. Kdo to má do školy nejdál a kdo nejblíž? </a:t>
                </a:r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052736"/>
                <a:ext cx="7704856" cy="1156983"/>
              </a:xfrm>
              <a:prstGeom prst="rect">
                <a:avLst/>
              </a:prstGeom>
              <a:blipFill rotWithShape="1">
                <a:blip r:embed="rId2"/>
                <a:stretch>
                  <a:fillRect l="-712" t="-2646" b="-26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Přímá spojnice 16"/>
          <p:cNvCxnSpPr/>
          <p:nvPr/>
        </p:nvCxnSpPr>
        <p:spPr>
          <a:xfrm flipH="1">
            <a:off x="1138738" y="2209719"/>
            <a:ext cx="739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138738" y="2209719"/>
            <a:ext cx="1993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1138738" y="2589768"/>
                <a:ext cx="472033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𝐴𝑑𝑎𝑚</m:t>
                      </m:r>
                      <m:r>
                        <a:rPr lang="cs-CZ" b="0" i="1" smtClean="0">
                          <a:latin typeface="Cambria Math"/>
                        </a:rPr>
                        <m:t>…12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∙11∙10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9∙11∙10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12 320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990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738" y="2589768"/>
                <a:ext cx="4720331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219397" y="3278664"/>
                <a:ext cx="3724353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𝑃𝑒𝑡𝑟</m:t>
                      </m:r>
                      <m:r>
                        <a:rPr lang="cs-CZ" b="0" i="1" smtClean="0">
                          <a:latin typeface="Cambria Math"/>
                        </a:rPr>
                        <m:t>…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131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131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∙9∙10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∙9∙10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11 790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990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397" y="3278664"/>
                <a:ext cx="3724353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1259632" y="4077072"/>
                <a:ext cx="545938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𝑍𝑢𝑧𝑎𝑛𝑎</m:t>
                      </m:r>
                      <m:r>
                        <a:rPr lang="cs-CZ" b="0" i="1" smtClean="0">
                          <a:latin typeface="Cambria Math"/>
                        </a:rPr>
                        <m:t>…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25,4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254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127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∙9∙11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∙9∙11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12 573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990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077072"/>
                <a:ext cx="5459380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ovéPole 21"/>
          <p:cNvSpPr txBox="1"/>
          <p:nvPr/>
        </p:nvSpPr>
        <p:spPr>
          <a:xfrm>
            <a:off x="1138738" y="4941168"/>
            <a:ext cx="5953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Nejdál to má do školy Zuzana a nejblíž Petr.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1080840" y="531050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48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62817" y="247948"/>
            <a:ext cx="8640960" cy="59749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1097" y="404664"/>
            <a:ext cx="85326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Anotace: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Tato prezentace slouží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procvičení a upevnění základních znalostí a dovedností pří počítání se zlomky. Žáci využívají krácení a rozšiřování zlomků, porovnávají zlomky podle velikosti, převádí zlomky na základní tvar.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Použité zdroje:</a:t>
            </a:r>
          </a:p>
          <a:p>
            <a:pPr>
              <a:buNone/>
            </a:pPr>
            <a:endParaRPr lang="cs-CZ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doc. RNDr. Emil Calda, CSc.: Matematika pro dvouleté a tříleté učební obory SOU, 1. díl, 1. vydání 2002, Prometheus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ISBN 80-7196-253-8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2801" y="542063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Autorem materiálu a všech jeho částí, není-li uvedeno jinak,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     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Mgr.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Jitka Vyhlídalová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62817" y="537321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16957" y="177281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392801" y="2636912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RNDr. Peter Krupka, Ph.D.: Matematika pro střední školy – 1. díl, 1. vydání 2012, DIDAKTIS, ISBN 978-80-7358-197-8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3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275580" y="404664"/>
            <a:ext cx="8640960" cy="4680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71097" y="404664"/>
            <a:ext cx="8352928" cy="353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Název projektu:  Nové ICT rozvíjí matematické a odborné kompetence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Číslo projektu:  CZ.1.07/1.5.00/34.0228</a:t>
            </a:r>
          </a:p>
          <a:p>
            <a:pPr>
              <a:lnSpc>
                <a:spcPct val="150000"/>
              </a:lnSpc>
            </a:pPr>
            <a:endParaRPr lang="cs-CZ" sz="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Název školy:  Střední odborná škola Litovel, Komenského 677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Číslo materiálu:  III-2-01-07_Operace_s_realnymi_cisly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Autor:  Mgr. Jitka Vyhlídalová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Tematický okruh:  Matematika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Ročník:  I.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Datum tvorby:  06.2013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1097" y="414908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Autorem materiálu a všech jeho částí, není-li uvedeno jinak,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     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Mgr.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Jitka Vyhlídalová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Přímá spojnice 17"/>
          <p:cNvCxnSpPr/>
          <p:nvPr/>
        </p:nvCxnSpPr>
        <p:spPr>
          <a:xfrm>
            <a:off x="268288" y="4034459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G:\DUMY\LOGO S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695" y="1354057"/>
            <a:ext cx="2315553" cy="194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Přímá spojnice 19"/>
          <p:cNvCxnSpPr/>
          <p:nvPr/>
        </p:nvCxnSpPr>
        <p:spPr>
          <a:xfrm>
            <a:off x="268288" y="1340768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1744" y="5301208"/>
            <a:ext cx="5688632" cy="13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87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délník 25"/>
          <p:cNvSpPr/>
          <p:nvPr/>
        </p:nvSpPr>
        <p:spPr>
          <a:xfrm>
            <a:off x="6009840" y="4959628"/>
            <a:ext cx="1296144" cy="36004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4343716" y="4934892"/>
            <a:ext cx="1296144" cy="36004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2700103" y="4934892"/>
            <a:ext cx="1296144" cy="36004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98072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zlomky jste se seznámili již na základní škole. Protože se velmi často používají v praxi, připomeneme si , jak se s nimi počítá.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67544" y="1772816"/>
                <a:ext cx="4392488" cy="833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Zlomek je zápis ve tvaru: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cs-CZ" sz="3600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endParaRPr lang="cs-CZ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72816"/>
                <a:ext cx="4392488" cy="833626"/>
              </a:xfrm>
              <a:prstGeom prst="rect">
                <a:avLst/>
              </a:prstGeom>
              <a:blipFill rotWithShape="1">
                <a:blip r:embed="rId2"/>
                <a:stretch>
                  <a:fillRect l="-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3007780" y="2249208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3034028" y="17728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3527884" y="1948800"/>
            <a:ext cx="57606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3546319" y="2193444"/>
            <a:ext cx="57606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3527884" y="2469922"/>
            <a:ext cx="57606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4162860" y="1768170"/>
                <a:ext cx="8515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č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itatel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860" y="1768170"/>
                <a:ext cx="85151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122383" y="2004963"/>
                <a:ext cx="1669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zlomkov</m:t>
                      </m:r>
                      <m:r>
                        <a:rPr lang="cs-CZ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á čá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ra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383" y="2004963"/>
                <a:ext cx="166904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162860" y="2276458"/>
                <a:ext cx="13404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jmenovatel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860" y="2276458"/>
                <a:ext cx="1340431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67544" y="2740278"/>
                <a:ext cx="61206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a, b jsou libovolná celá čísla,  </a:t>
                </a:r>
                <a:r>
                  <a:rPr lang="cs-CZ" b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,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𝑛𝑢𝑙𝑜𝑢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𝑛𝑒𝑙𝑧𝑒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ě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𝑙𝑖𝑡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e>
                    </m:d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40278"/>
                <a:ext cx="612068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896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422600" y="1673188"/>
            <a:ext cx="6480720" cy="1593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51654" y="3867579"/>
            <a:ext cx="670147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943742" y="3876465"/>
                <a:ext cx="8280920" cy="485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Zlomky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b="0" i="0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b="0" i="0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cs-CZ" b="0" i="0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zn</m:t>
                    </m:r>
                    <m:r>
                      <a:rPr lang="cs-CZ" b="0" i="0" smtClean="0">
                        <a:latin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zorn</m:t>
                    </m:r>
                    <m:r>
                      <a:rPr lang="cs-CZ" b="0" i="0" smtClean="0">
                        <a:latin typeface="Cambria Math"/>
                      </a:rPr>
                      <m:t>ě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te</m:t>
                    </m:r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jako</m:t>
                    </m:r>
                    <m:r>
                      <a:rPr lang="cs-CZ" b="0" i="0" smtClean="0">
                        <a:latin typeface="Cambria Math"/>
                      </a:rPr>
                      <m:t> čá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sti</m:t>
                    </m:r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obd</m:t>
                    </m:r>
                    <m:r>
                      <a:rPr lang="cs-CZ" b="0" i="0" smtClean="0">
                        <a:latin typeface="Cambria Math"/>
                      </a:rPr>
                      <m:t>é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ln</m:t>
                    </m:r>
                    <m:r>
                      <a:rPr lang="cs-CZ" b="0" i="0" smtClean="0">
                        <a:latin typeface="Cambria Math"/>
                      </a:rPr>
                      <m:t>í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ku</m:t>
                    </m:r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a</m:t>
                    </m:r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jejich</m:t>
                    </m:r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velikosti</m:t>
                    </m:r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porovnejte</m:t>
                    </m:r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742" y="3876465"/>
                <a:ext cx="8280920" cy="485902"/>
              </a:xfrm>
              <a:prstGeom prst="rect">
                <a:avLst/>
              </a:prstGeom>
              <a:blipFill rotWithShape="1">
                <a:blip r:embed="rId7"/>
                <a:stretch>
                  <a:fillRect l="-663" b="-6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933789"/>
              </p:ext>
            </p:extLst>
          </p:nvPr>
        </p:nvGraphicFramePr>
        <p:xfrm>
          <a:off x="1085608" y="4574852"/>
          <a:ext cx="12961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81188"/>
              </p:ext>
            </p:extLst>
          </p:nvPr>
        </p:nvGraphicFramePr>
        <p:xfrm>
          <a:off x="2691163" y="4564052"/>
          <a:ext cx="12961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4807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681962"/>
              </p:ext>
            </p:extLst>
          </p:nvPr>
        </p:nvGraphicFramePr>
        <p:xfrm>
          <a:off x="4343716" y="4574852"/>
          <a:ext cx="12961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88"/>
                <a:gridCol w="432048"/>
                <a:gridCol w="4221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271023"/>
              </p:ext>
            </p:extLst>
          </p:nvPr>
        </p:nvGraphicFramePr>
        <p:xfrm>
          <a:off x="6009840" y="4564052"/>
          <a:ext cx="12961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"/>
                <a:gridCol w="324036"/>
                <a:gridCol w="324036"/>
                <a:gridCol w="3240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Obdélník 22"/>
          <p:cNvSpPr/>
          <p:nvPr/>
        </p:nvSpPr>
        <p:spPr>
          <a:xfrm>
            <a:off x="1092376" y="4934892"/>
            <a:ext cx="1296144" cy="36004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22600" y="5541968"/>
            <a:ext cx="832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obrázků je vidět, že zlomky představují stejné časti obdélníku, to znamená, že platí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1006679" y="6010668"/>
                <a:ext cx="165942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6010668"/>
                <a:ext cx="1659429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 flipH="1">
                <a:off x="733403" y="4629424"/>
                <a:ext cx="294652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33403" y="4629424"/>
                <a:ext cx="294652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 flipH="1">
                <a:off x="2388520" y="4654160"/>
                <a:ext cx="294652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388520" y="4654160"/>
                <a:ext cx="294652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 flipH="1">
                <a:off x="3997800" y="4629424"/>
                <a:ext cx="294652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0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0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997800" y="4629424"/>
                <a:ext cx="294652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 flipH="1">
                <a:off x="5655416" y="4629424"/>
                <a:ext cx="294652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0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0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655416" y="4629424"/>
                <a:ext cx="294652" cy="61093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4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5" grpId="0" animBg="1"/>
      <p:bldP spid="3" grpId="0"/>
      <p:bldP spid="4" grpId="0" animBg="1"/>
      <p:bldP spid="5" grpId="0" animBg="1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23" grpId="0" animBg="1"/>
      <p:bldP spid="28" grpId="0"/>
      <p:bldP spid="29" grpId="0"/>
      <p:bldP spid="6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39552" y="105273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zřejmé, že zlomky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699792" y="931036"/>
                <a:ext cx="877163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931036"/>
                <a:ext cx="877163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3557899" y="105273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vzniknou ze zlomku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712852" y="939730"/>
                <a:ext cx="37061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852" y="939730"/>
                <a:ext cx="370614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6156176" y="106053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  <a:r>
              <a:rPr lang="cs-CZ" dirty="0" smtClean="0"/>
              <a:t>ak, že čitatele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39552" y="1588150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jmenovatele daného zlomku vynásobíme dvěma, třemi a čtyřmi.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9552" y="202019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Platí tedy: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39552" y="2366468"/>
            <a:ext cx="820891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Hodnota zlomku se nezmění, vynásobíme-li jeho čitatele i jmenovatele stejným nenulovým číslem.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Této úpravě říkáme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rozšiřování zlomků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30464" y="3717032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249940" y="3691150"/>
            <a:ext cx="3594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Rozšiřte zlomky podle zadání: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85945" y="4108779"/>
                <a:ext cx="271927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𝑟𝑜𝑧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𝑡𝑒</m:t>
                      </m:r>
                      <m:r>
                        <a:rPr lang="cs-CZ" b="0" i="1" smtClean="0">
                          <a:latin typeface="Cambria Math"/>
                        </a:rPr>
                        <m:t> čí</m:t>
                      </m:r>
                      <m:r>
                        <a:rPr lang="cs-CZ" b="0" i="1" smtClean="0">
                          <a:latin typeface="Cambria Math"/>
                        </a:rPr>
                        <m:t>𝑠𝑙𝑒𝑚</m:t>
                      </m:r>
                      <m:r>
                        <a:rPr lang="cs-CZ" b="0" i="1" smtClean="0">
                          <a:latin typeface="Cambria Math"/>
                        </a:rPr>
                        <m:t> 3.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45" y="4108779"/>
                <a:ext cx="2719270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91125" y="4733031"/>
                <a:ext cx="266419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𝑟𝑜𝑧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𝑡𝑒</m:t>
                      </m:r>
                      <m:r>
                        <a:rPr lang="cs-CZ" b="0" i="1" smtClean="0">
                          <a:latin typeface="Cambria Math"/>
                        </a:rPr>
                        <m:t> čí</m:t>
                      </m:r>
                      <m:r>
                        <a:rPr lang="cs-CZ" b="0" i="1" smtClean="0">
                          <a:latin typeface="Cambria Math"/>
                        </a:rPr>
                        <m:t>𝑠𝑙𝑒𝑚</m:t>
                      </m:r>
                      <m:r>
                        <a:rPr lang="cs-CZ" b="0" i="1" smtClean="0">
                          <a:latin typeface="Cambria Math"/>
                        </a:rPr>
                        <m:t> 5.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25" y="4733031"/>
                <a:ext cx="2664191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485945" y="5359452"/>
                <a:ext cx="2647200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𝑟𝑜𝑧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𝑡𝑒</m:t>
                      </m:r>
                      <m:r>
                        <a:rPr lang="cs-CZ" b="0" i="1" smtClean="0">
                          <a:latin typeface="Cambria Math"/>
                        </a:rPr>
                        <m:t> čí</m:t>
                      </m:r>
                      <m:r>
                        <a:rPr lang="cs-CZ" b="0" i="1" smtClean="0">
                          <a:latin typeface="Cambria Math"/>
                        </a:rPr>
                        <m:t>𝑠𝑙𝑒𝑚</m:t>
                      </m:r>
                      <m:r>
                        <a:rPr lang="cs-CZ" b="0" i="1" smtClean="0">
                          <a:latin typeface="Cambria Math"/>
                        </a:rPr>
                        <m:t> 20.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45" y="5359452"/>
                <a:ext cx="2647200" cy="61734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491125" y="5958126"/>
                <a:ext cx="2571858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56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𝑟𝑜𝑧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𝑡𝑒</m:t>
                      </m:r>
                      <m:r>
                        <a:rPr lang="cs-CZ" b="0" i="1" smtClean="0">
                          <a:latin typeface="Cambria Math"/>
                        </a:rPr>
                        <m:t> čí</m:t>
                      </m:r>
                      <m:r>
                        <a:rPr lang="cs-CZ" b="0" i="1" smtClean="0">
                          <a:latin typeface="Cambria Math"/>
                        </a:rPr>
                        <m:t>𝑠𝑙𝑒𝑚</m:t>
                      </m:r>
                      <m:r>
                        <a:rPr lang="cs-CZ" b="0" i="1" smtClean="0">
                          <a:latin typeface="Cambria Math"/>
                        </a:rPr>
                        <m:t> 9.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25" y="5958126"/>
                <a:ext cx="2571858" cy="6127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893114" y="4108779"/>
                <a:ext cx="203132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102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114" y="4108779"/>
                <a:ext cx="2031325" cy="61831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3893114" y="4741141"/>
                <a:ext cx="203132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210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410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114" y="4741141"/>
                <a:ext cx="2031325" cy="6183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3893114" y="5362172"/>
                <a:ext cx="1903085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∙20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∙20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100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140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114" y="5362172"/>
                <a:ext cx="1903085" cy="61837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3918250" y="5961544"/>
                <a:ext cx="203132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56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56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504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250" y="5961544"/>
                <a:ext cx="2031325" cy="61279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21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47" grpId="0" animBg="1"/>
      <p:bldP spid="15" grpId="0"/>
      <p:bldP spid="16" grpId="0"/>
      <p:bldP spid="17" grpId="0"/>
      <p:bldP spid="48" grpId="0"/>
      <p:bldP spid="49" grpId="0"/>
      <p:bldP spid="18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/>
          <p:cNvSpPr txBox="1"/>
          <p:nvPr/>
        </p:nvSpPr>
        <p:spPr>
          <a:xfrm>
            <a:off x="550555" y="2636912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8691" y="980728"/>
            <a:ext cx="3025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Podobně platí i pro dělení: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8691" y="1350060"/>
            <a:ext cx="792174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Hodnota zlomku se nezmění, vydělíme-li jeho čitatele i jmenovatele stejným nenulovým číslem.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Této úpravě říkáme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krácení zlomků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31640" y="2647356"/>
            <a:ext cx="2603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Zkraťte dané zlomky na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4963" y="3140968"/>
            <a:ext cx="793546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Zlomek je v základním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tvaru, jestliže jeho čitatel a jmenovatel jsou čísla nesoudělná (kromě jedničky nemají společné  dělitele).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24963" y="4005064"/>
                <a:ext cx="1363707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1 440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960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63" y="4005064"/>
                <a:ext cx="1363707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24963" y="4797152"/>
                <a:ext cx="1180388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850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63" y="4797152"/>
                <a:ext cx="1180388" cy="6183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50555" y="5589240"/>
                <a:ext cx="1163395" cy="609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55" y="5589240"/>
                <a:ext cx="1163395" cy="6099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34129" y="4005064"/>
                <a:ext cx="372409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1 440 :10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960 :10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144 :12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96 :12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 :4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 :4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129" y="4005064"/>
                <a:ext cx="3724096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050537" y="4779925"/>
                <a:ext cx="3211135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125 :5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850 :5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170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25 :5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170 :5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b="1" i="1" smtClean="0">
                              <a:latin typeface="Cambria Math"/>
                            </a:rPr>
                            <m:t>𝟑𝟒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537" y="4779925"/>
                <a:ext cx="3211135" cy="61837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034129" y="5589240"/>
                <a:ext cx="165622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44 :11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121 :11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cs-CZ" b="1" i="1" smtClean="0">
                              <a:latin typeface="Cambria Math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129" y="5589240"/>
                <a:ext cx="1656223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3690352" y="2647356"/>
            <a:ext cx="2033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</a:t>
            </a:r>
            <a:r>
              <a:rPr lang="cs-CZ" b="1" dirty="0" smtClean="0"/>
              <a:t>ákladní tvar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6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96504" y="1187460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56347" y="1187460"/>
            <a:ext cx="2476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Uveďte příklad: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96504" y="1811666"/>
                <a:ext cx="42076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𝑧𝑙𝑜𝑚𝑘𝑢</m:t>
                      </m:r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r>
                        <a:rPr lang="cs-CZ" b="0" i="1" smtClean="0">
                          <a:latin typeface="Cambria Math"/>
                        </a:rPr>
                        <m:t>𝑘𝑡𝑒𝑟</m:t>
                      </m:r>
                      <m:r>
                        <a:rPr lang="cs-CZ" b="0" i="1" smtClean="0">
                          <a:latin typeface="Cambria Math"/>
                        </a:rPr>
                        <m:t>ý </m:t>
                      </m:r>
                      <m:r>
                        <a:rPr lang="cs-CZ" b="0" i="1" smtClean="0">
                          <a:latin typeface="Cambria Math"/>
                        </a:rPr>
                        <m:t>𝑗𝑒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𝑧</m:t>
                      </m:r>
                      <m:r>
                        <a:rPr lang="cs-CZ" b="0" i="1" smtClean="0">
                          <a:latin typeface="Cambria Math"/>
                        </a:rPr>
                        <m:t>á</m:t>
                      </m:r>
                      <m:r>
                        <a:rPr lang="cs-CZ" b="0" i="1" smtClean="0">
                          <a:latin typeface="Cambria Math"/>
                        </a:rPr>
                        <m:t>𝑘𝑙𝑎𝑑𝑛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𝑡𝑣𝑎𝑟𝑢</m:t>
                      </m:r>
                      <m:r>
                        <a:rPr lang="cs-CZ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04" y="1811666"/>
                <a:ext cx="4207626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29712" y="2371397"/>
                <a:ext cx="4496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𝑧𝑙𝑜𝑚𝑘𝑢</m:t>
                      </m:r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r>
                        <a:rPr lang="cs-CZ" b="0" i="1" smtClean="0">
                          <a:latin typeface="Cambria Math"/>
                        </a:rPr>
                        <m:t>𝑘𝑡𝑒𝑟</m:t>
                      </m:r>
                      <m:r>
                        <a:rPr lang="cs-CZ" b="0" i="1" smtClean="0">
                          <a:latin typeface="Cambria Math"/>
                        </a:rPr>
                        <m:t>ý </m:t>
                      </m:r>
                      <m:r>
                        <a:rPr lang="cs-CZ" b="0" i="1" smtClean="0">
                          <a:latin typeface="Cambria Math"/>
                        </a:rPr>
                        <m:t>𝑛𝑒𝑛</m:t>
                      </m:r>
                      <m:r>
                        <a:rPr lang="cs-CZ" b="0" i="1" smtClean="0">
                          <a:latin typeface="Cambria Math"/>
                        </a:rPr>
                        <m:t>í </m:t>
                      </m:r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𝑧</m:t>
                      </m:r>
                      <m:r>
                        <a:rPr lang="cs-CZ" b="0" i="1" smtClean="0">
                          <a:latin typeface="Cambria Math"/>
                        </a:rPr>
                        <m:t>á</m:t>
                      </m:r>
                      <m:r>
                        <a:rPr lang="cs-CZ" b="0" i="1" smtClean="0">
                          <a:latin typeface="Cambria Math"/>
                        </a:rPr>
                        <m:t>𝑘𝑙𝑎𝑑𝑛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𝑡𝑣𝑎𝑟𝑢</m:t>
                      </m:r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12" y="2371397"/>
                <a:ext cx="44969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296504" y="2905444"/>
                <a:ext cx="71402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0" dirty="0" smtClean="0"/>
                  <a:t> c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) </m:t>
                    </m:r>
                    <m:r>
                      <a:rPr lang="cs-CZ" b="0" i="1" smtClean="0">
                        <a:latin typeface="Cambria Math"/>
                      </a:rPr>
                      <m:t>𝑧𝑙𝑜𝑚𝑘𝑢</m:t>
                    </m:r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𝑘𝑡𝑒𝑟</m:t>
                    </m:r>
                    <m:r>
                      <a:rPr lang="cs-CZ" b="0" i="1" smtClean="0">
                        <a:latin typeface="Cambria Math"/>
                      </a:rPr>
                      <m:t>ý </m:t>
                    </m:r>
                    <m:r>
                      <a:rPr lang="cs-CZ" b="0" i="1" smtClean="0">
                        <a:latin typeface="Cambria Math"/>
                      </a:rPr>
                      <m:t>𝑛𝑒𝑛</m:t>
                    </m:r>
                    <m:r>
                      <a:rPr lang="cs-CZ" b="0" i="1" smtClean="0">
                        <a:latin typeface="Cambria Math"/>
                      </a:rPr>
                      <m:t>í </m:t>
                    </m:r>
                    <m:r>
                      <a:rPr lang="cs-CZ" b="0" i="1" smtClean="0">
                        <a:latin typeface="Cambria Math"/>
                      </a:rPr>
                      <m:t>𝑣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𝑧</m:t>
                    </m:r>
                    <m:r>
                      <a:rPr lang="cs-CZ" b="0" i="1" smtClean="0">
                        <a:latin typeface="Cambria Math"/>
                      </a:rPr>
                      <m:t>á</m:t>
                    </m:r>
                    <m:r>
                      <a:rPr lang="cs-CZ" b="0" i="1" smtClean="0">
                        <a:latin typeface="Cambria Math"/>
                      </a:rPr>
                      <m:t>𝑘𝑙𝑎𝑑𝑛</m:t>
                    </m:r>
                    <m:r>
                      <a:rPr lang="cs-CZ" b="0" i="1" smtClean="0">
                        <a:latin typeface="Cambria Math"/>
                      </a:rPr>
                      <m:t>í</m:t>
                    </m:r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𝑡𝑣𝑎𝑟𝑢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𝑗𝑒h𝑜</m:t>
                    </m:r>
                    <m:r>
                      <a:rPr lang="cs-CZ" b="0" i="1" smtClean="0">
                        <a:latin typeface="Cambria Math"/>
                      </a:rPr>
                      <m:t> č</m:t>
                    </m:r>
                    <m:r>
                      <a:rPr lang="cs-CZ" b="0" i="1" smtClean="0">
                        <a:latin typeface="Cambria Math"/>
                      </a:rPr>
                      <m:t>𝑖𝑡𝑎𝑡𝑒𝑙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𝑗𝑒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𝑝𝑟𝑣𝑜</m:t>
                    </m:r>
                    <m:r>
                      <a:rPr lang="cs-CZ" b="0" i="1" smtClean="0">
                        <a:latin typeface="Cambria Math"/>
                      </a:rPr>
                      <m:t>čí</m:t>
                    </m:r>
                    <m:r>
                      <a:rPr lang="cs-CZ" b="0" i="1" smtClean="0">
                        <a:latin typeface="Cambria Math"/>
                      </a:rPr>
                      <m:t>𝑠𝑙𝑜</m:t>
                    </m:r>
                    <m:r>
                      <a:rPr lang="cs-CZ" b="0" i="1" smtClean="0">
                        <a:latin typeface="Cambria Math"/>
                      </a:rPr>
                      <m:t>: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04" y="2905444"/>
                <a:ext cx="7140224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85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585818" y="1664286"/>
                <a:ext cx="142378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𝑛𝑎𝑝</m:t>
                      </m:r>
                      <m:r>
                        <a:rPr lang="cs-CZ" b="0" i="1" smtClean="0">
                          <a:latin typeface="Cambria Math"/>
                        </a:rPr>
                        <m:t>ř.: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818" y="1664286"/>
                <a:ext cx="1423788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806448" y="2206638"/>
                <a:ext cx="1731564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𝑛𝑎𝑝</m:t>
                      </m:r>
                      <m:r>
                        <a:rPr lang="cs-CZ" b="0" i="1" smtClean="0">
                          <a:latin typeface="Cambria Math"/>
                        </a:rPr>
                        <m:t>ř.: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448" y="2206638"/>
                <a:ext cx="1731564" cy="6183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7177023" y="2755426"/>
                <a:ext cx="160332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𝑛𝑎𝑝</m:t>
                      </m:r>
                      <m:r>
                        <a:rPr lang="cs-CZ" b="0" i="1" smtClean="0">
                          <a:latin typeface="Cambria Math"/>
                        </a:rPr>
                        <m:t>ř.: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66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023" y="2755426"/>
                <a:ext cx="1603324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296504" y="3506134"/>
                <a:ext cx="6460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𝑧𝑙𝑜𝑚𝑘𝑢</m:t>
                      </m:r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r>
                        <a:rPr lang="cs-CZ" b="0" i="1" smtClean="0">
                          <a:latin typeface="Cambria Math"/>
                        </a:rPr>
                        <m:t>𝑗𝑒h𝑜</m:t>
                      </m:r>
                      <m:r>
                        <a:rPr lang="cs-CZ" b="0" i="1" smtClean="0">
                          <a:latin typeface="Cambria Math"/>
                        </a:rPr>
                        <m:t>ž č</m:t>
                      </m:r>
                      <m:r>
                        <a:rPr lang="cs-CZ" b="0" i="1" smtClean="0">
                          <a:latin typeface="Cambria Math"/>
                        </a:rPr>
                        <m:t>𝑖𝑡𝑎𝑡𝑒𝑙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𝑗𝑚𝑒𝑛𝑜𝑣𝑎𝑡𝑒𝑙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𝑗𝑠𝑜𝑢</m:t>
                      </m:r>
                      <m:r>
                        <a:rPr lang="cs-CZ" b="0" i="1" smtClean="0">
                          <a:latin typeface="Cambria Math"/>
                        </a:rPr>
                        <m:t> čí</m:t>
                      </m:r>
                      <m:r>
                        <a:rPr lang="cs-CZ" b="0" i="1" smtClean="0">
                          <a:latin typeface="Cambria Math"/>
                        </a:rPr>
                        <m:t>𝑠𝑙𝑎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𝑛𝑒𝑠𝑜𝑢𝑑</m:t>
                      </m:r>
                      <m:r>
                        <a:rPr lang="cs-CZ" b="0" i="1" smtClean="0">
                          <a:latin typeface="Cambria Math"/>
                        </a:rPr>
                        <m:t>ě</m:t>
                      </m:r>
                      <m:r>
                        <a:rPr lang="cs-CZ" b="0" i="1" smtClean="0">
                          <a:latin typeface="Cambria Math"/>
                        </a:rPr>
                        <m:t>𝑙𝑛</m:t>
                      </m:r>
                      <m:r>
                        <a:rPr lang="cs-CZ" b="0" i="1" smtClean="0">
                          <a:latin typeface="Cambria Math"/>
                        </a:rPr>
                        <m:t>á: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04" y="3506134"/>
                <a:ext cx="646042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644716" y="3366362"/>
                <a:ext cx="1731564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𝑛𝑎𝑝</m:t>
                      </m:r>
                      <m:r>
                        <a:rPr lang="cs-CZ" b="0" i="1" smtClean="0">
                          <a:latin typeface="Cambria Math"/>
                        </a:rPr>
                        <m:t>ř.: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100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101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716" y="3366362"/>
                <a:ext cx="1731564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61352" y="4115922"/>
                <a:ext cx="3403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𝑛𝑎𝑣𝑧</m:t>
                      </m:r>
                      <m:r>
                        <a:rPr lang="cs-CZ" b="0" i="1" smtClean="0">
                          <a:latin typeface="Cambria Math"/>
                        </a:rPr>
                        <m:t>á</m:t>
                      </m:r>
                      <m:r>
                        <a:rPr lang="cs-CZ" b="0" i="1" smtClean="0">
                          <a:latin typeface="Cambria Math"/>
                        </a:rPr>
                        <m:t>𝑗𝑒𝑚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𝑜𝑝𝑎</m:t>
                      </m:r>
                      <m:r>
                        <a:rPr lang="cs-CZ" b="0" i="1" smtClean="0">
                          <a:latin typeface="Cambria Math"/>
                        </a:rPr>
                        <m:t>č</m:t>
                      </m:r>
                      <m:r>
                        <a:rPr lang="cs-CZ" b="0" i="1" smtClean="0">
                          <a:latin typeface="Cambria Math"/>
                        </a:rPr>
                        <m:t>𝑛</m:t>
                      </m:r>
                      <m:r>
                        <a:rPr lang="cs-CZ" b="0" i="1" smtClean="0">
                          <a:latin typeface="Cambria Math"/>
                        </a:rPr>
                        <m:t>ý</m:t>
                      </m:r>
                      <m:r>
                        <a:rPr lang="cs-CZ" b="0" i="1" smtClean="0">
                          <a:latin typeface="Cambria Math"/>
                        </a:rPr>
                        <m:t>𝑐h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𝑧𝑙𝑜𝑚𝑘</m:t>
                      </m:r>
                      <m:r>
                        <a:rPr lang="cs-CZ" b="0" i="1" smtClean="0">
                          <a:latin typeface="Cambria Math"/>
                        </a:rPr>
                        <m:t>ů: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52" y="4115922"/>
                <a:ext cx="340368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3842984" y="3949026"/>
                <a:ext cx="177247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𝑛𝑎𝑝</m:t>
                      </m:r>
                      <m:r>
                        <a:rPr lang="cs-CZ" b="0" i="1" smtClean="0">
                          <a:latin typeface="Cambria Math"/>
                        </a:rPr>
                        <m:t>ř.: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984" y="3949026"/>
                <a:ext cx="1772472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322096" y="4691986"/>
                <a:ext cx="38413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𝑛𝑎𝑣𝑧</m:t>
                      </m:r>
                      <m:r>
                        <a:rPr lang="cs-CZ" b="0" i="1" smtClean="0">
                          <a:latin typeface="Cambria Math"/>
                        </a:rPr>
                        <m:t>á</m:t>
                      </m:r>
                      <m:r>
                        <a:rPr lang="cs-CZ" b="0" i="1" smtClean="0">
                          <a:latin typeface="Cambria Math"/>
                        </a:rPr>
                        <m:t>𝑗𝑒𝑚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𝑒𝑣𝑟</m:t>
                      </m:r>
                      <m:r>
                        <a:rPr lang="cs-CZ" b="0" i="1" smtClean="0">
                          <a:latin typeface="Cambria Math"/>
                        </a:rPr>
                        <m:t>á</m:t>
                      </m:r>
                      <m:r>
                        <a:rPr lang="cs-CZ" b="0" i="1" smtClean="0">
                          <a:latin typeface="Cambria Math"/>
                        </a:rPr>
                        <m:t>𝑐𝑒𝑛</m:t>
                      </m:r>
                      <m:r>
                        <a:rPr lang="cs-CZ" b="0" i="1" smtClean="0">
                          <a:latin typeface="Cambria Math"/>
                        </a:rPr>
                        <m:t>ý</m:t>
                      </m:r>
                      <m:r>
                        <a:rPr lang="cs-CZ" b="0" i="1" smtClean="0">
                          <a:latin typeface="Cambria Math"/>
                        </a:rPr>
                        <m:t>𝑐h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𝑧𝑙𝑜𝑚𝑘</m:t>
                      </m:r>
                      <m:r>
                        <a:rPr lang="cs-CZ" b="0" i="1" smtClean="0">
                          <a:latin typeface="Cambria Math"/>
                        </a:rPr>
                        <m:t>ů: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96" y="4691986"/>
                <a:ext cx="3841373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4163469" y="4570286"/>
                <a:ext cx="15352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𝑛𝑎𝑝</m:t>
                      </m:r>
                      <m:r>
                        <a:rPr lang="cs-CZ" b="0" i="1" smtClean="0">
                          <a:latin typeface="Cambria Math"/>
                        </a:rPr>
                        <m:t>ř.: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469" y="4570286"/>
                <a:ext cx="1535228" cy="6127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361352" y="5258758"/>
                <a:ext cx="5832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𝑧𝑙𝑜𝑚𝑘𝑢</m:t>
                      </m:r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r>
                        <a:rPr lang="cs-CZ" b="0" i="1" smtClean="0">
                          <a:latin typeface="Cambria Math"/>
                        </a:rPr>
                        <m:t>𝑗𝑒h𝑜</m:t>
                      </m:r>
                      <m:r>
                        <a:rPr lang="cs-CZ" b="0" i="1" smtClean="0">
                          <a:latin typeface="Cambria Math"/>
                        </a:rPr>
                        <m:t>ž č</m:t>
                      </m:r>
                      <m:r>
                        <a:rPr lang="cs-CZ" b="0" i="1" smtClean="0">
                          <a:latin typeface="Cambria Math"/>
                        </a:rPr>
                        <m:t>𝑖𝑡𝑎𝑡𝑒𝑙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𝑗𝑒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𝑡𝑟𝑜𝑗𝑛</m:t>
                      </m:r>
                      <m:r>
                        <a:rPr lang="cs-CZ" b="0" i="1" smtClean="0">
                          <a:latin typeface="Cambria Math"/>
                        </a:rPr>
                        <m:t>á</m:t>
                      </m:r>
                      <m:r>
                        <a:rPr lang="cs-CZ" b="0" i="1" smtClean="0">
                          <a:latin typeface="Cambria Math"/>
                        </a:rPr>
                        <m:t>𝑠𝑜𝑏𝑘𝑒𝑚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𝑗𝑚𝑒𝑛𝑜𝑣𝑎𝑡𝑒𝑙𝑒</m:t>
                      </m:r>
                      <m:r>
                        <a:rPr lang="cs-CZ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52" y="5258758"/>
                <a:ext cx="5832815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260423" y="5121190"/>
                <a:ext cx="122180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𝑛𝑎𝑝</m:t>
                      </m:r>
                      <m:r>
                        <a:rPr lang="cs-CZ" b="0" i="1" smtClean="0">
                          <a:latin typeface="Cambria Math"/>
                        </a:rPr>
                        <m:t>ř.: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423" y="5121190"/>
                <a:ext cx="1221809" cy="6127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238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  <p:bldP spid="52" grpId="0"/>
      <p:bldP spid="54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4815" y="1187460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31640" y="118746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Doplňte vhodná čísla za proměnnou a, aby platila rovnost: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62381" y="1772816"/>
                <a:ext cx="1138517" cy="565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2=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81" y="1772816"/>
                <a:ext cx="1138517" cy="565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195736" y="1871016"/>
                <a:ext cx="934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=14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871016"/>
                <a:ext cx="93410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762381" y="2430881"/>
                <a:ext cx="1134733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3=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81" y="2430881"/>
                <a:ext cx="1134733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195736" y="2552581"/>
                <a:ext cx="857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552581"/>
                <a:ext cx="85715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821776" y="3104583"/>
                <a:ext cx="1189043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1=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76" y="3104583"/>
                <a:ext cx="1189043" cy="5648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195736" y="3202366"/>
                <a:ext cx="934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202366"/>
                <a:ext cx="93410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4043040" y="1714406"/>
                <a:ext cx="1221938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040" y="1714406"/>
                <a:ext cx="1221938" cy="6165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868144" y="1828513"/>
                <a:ext cx="805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828513"/>
                <a:ext cx="80586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475202" y="4005064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010372" y="2338548"/>
                <a:ext cx="1405641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=5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372" y="2338548"/>
                <a:ext cx="1405641" cy="61831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848553" y="2317487"/>
                <a:ext cx="1095172" cy="611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=5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553" y="2317487"/>
                <a:ext cx="1095172" cy="61177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Šipka doprava 14"/>
          <p:cNvSpPr/>
          <p:nvPr/>
        </p:nvSpPr>
        <p:spPr>
          <a:xfrm>
            <a:off x="6945213" y="2552581"/>
            <a:ext cx="288032" cy="18466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7380312" y="2441976"/>
                <a:ext cx="805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441976"/>
                <a:ext cx="805862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059684" y="3081596"/>
                <a:ext cx="1509901" cy="610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) 25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684" y="3081596"/>
                <a:ext cx="1509901" cy="610873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822845" y="3091065"/>
                <a:ext cx="1223412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=25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845" y="3091065"/>
                <a:ext cx="1223412" cy="6127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Šipka doprava 18"/>
          <p:cNvSpPr/>
          <p:nvPr/>
        </p:nvSpPr>
        <p:spPr>
          <a:xfrm>
            <a:off x="7089229" y="3294699"/>
            <a:ext cx="288032" cy="18466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7524328" y="3212765"/>
                <a:ext cx="805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212765"/>
                <a:ext cx="805862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ovéPole 20"/>
          <p:cNvSpPr txBox="1"/>
          <p:nvPr/>
        </p:nvSpPr>
        <p:spPr>
          <a:xfrm>
            <a:off x="1189049" y="4005064"/>
            <a:ext cx="6889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Vyjádřete zlomkem, jakou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částí celku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následující hodnoty: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11850" y="4468470"/>
                <a:ext cx="43615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15 </m:t>
                      </m:r>
                      <m:r>
                        <a:rPr lang="cs-CZ" b="0" i="1" smtClean="0">
                          <a:latin typeface="Cambria Math"/>
                        </a:rPr>
                        <m:t>𝑚𝑖𝑛𝑢𝑡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𝑗𝑒</m:t>
                      </m:r>
                      <m:r>
                        <a:rPr lang="cs-CZ" b="0" i="1" smtClean="0">
                          <a:latin typeface="Cambria Math"/>
                        </a:rPr>
                        <m:t> ______________________</m:t>
                      </m:r>
                      <m:r>
                        <a:rPr lang="cs-CZ" b="0" i="1" smtClean="0">
                          <a:latin typeface="Cambria Math"/>
                        </a:rPr>
                        <m:t>h𝑜𝑑𝑖𝑛𝑦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50" y="4468470"/>
                <a:ext cx="4361579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30829" y="4998184"/>
                <a:ext cx="43236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h𝑜𝑑𝑖𝑛𝑦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𝑗𝑠𝑜𝑢</m:t>
                      </m:r>
                      <m:r>
                        <a:rPr lang="cs-CZ" b="0" i="1" smtClean="0">
                          <a:latin typeface="Cambria Math"/>
                        </a:rPr>
                        <m:t>______________________</m:t>
                      </m:r>
                      <m:r>
                        <a:rPr lang="cs-CZ" b="0" i="1" smtClean="0">
                          <a:latin typeface="Cambria Math"/>
                        </a:rPr>
                        <m:t>𝑑𝑛𝑒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29" y="4998184"/>
                <a:ext cx="4323620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11850" y="5510996"/>
                <a:ext cx="46640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8 </m:t>
                      </m:r>
                      <m:r>
                        <a:rPr lang="cs-CZ" b="0" i="1" smtClean="0">
                          <a:latin typeface="Cambria Math"/>
                        </a:rPr>
                        <m:t>𝑔𝑟𝑎𝑚</m:t>
                      </m:r>
                      <m:r>
                        <a:rPr lang="cs-CZ" b="0" i="1" smtClean="0">
                          <a:latin typeface="Cambria Math"/>
                        </a:rPr>
                        <m:t>ů </m:t>
                      </m:r>
                      <m:r>
                        <a:rPr lang="cs-CZ" b="0" i="1" smtClean="0">
                          <a:latin typeface="Cambria Math"/>
                        </a:rPr>
                        <m:t>𝑗𝑒</m:t>
                      </m:r>
                      <m:r>
                        <a:rPr lang="cs-CZ" b="0" i="1" smtClean="0">
                          <a:latin typeface="Cambria Math"/>
                        </a:rPr>
                        <m:t> ______________________</m:t>
                      </m:r>
                      <m:r>
                        <a:rPr lang="cs-CZ" b="0" i="1" smtClean="0">
                          <a:latin typeface="Cambria Math"/>
                        </a:rPr>
                        <m:t>𝑘𝑖𝑙𝑜𝑔𝑟𝑎𝑚𝑢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50" y="5510996"/>
                <a:ext cx="4664034" cy="369332"/>
              </a:xfrm>
              <a:prstGeom prst="rect">
                <a:avLst/>
              </a:prstGeom>
              <a:blipFill rotWithShape="1">
                <a:blip r:embed="rId1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411850" y="6021288"/>
                <a:ext cx="514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r>
                        <a:rPr lang="cs-CZ" b="0" i="1" smtClean="0">
                          <a:latin typeface="Cambria Math"/>
                        </a:rPr>
                        <m:t>𝑑𝑣𝑜𝑢𝑠𝑒𝑡𝑘𝑜𝑟𝑢𝑛𝑎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𝑗𝑒</m:t>
                      </m:r>
                      <m:r>
                        <a:rPr lang="cs-CZ" b="0" i="1" smtClean="0">
                          <a:latin typeface="Cambria Math"/>
                        </a:rPr>
                        <m:t> _________________</m:t>
                      </m:r>
                      <m:r>
                        <a:rPr lang="cs-CZ" b="0" i="1" smtClean="0">
                          <a:latin typeface="Cambria Math"/>
                        </a:rPr>
                        <m:t>𝑡𝑖𝑠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  <m:r>
                        <a:rPr lang="cs-CZ" b="0" i="1" smtClean="0">
                          <a:latin typeface="Cambria Math"/>
                        </a:rPr>
                        <m:t>𝑐𝑖𝑘𝑜𝑟𝑢𝑛𝑦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50" y="6021288"/>
                <a:ext cx="5140703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2572463" y="4310085"/>
                <a:ext cx="762132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  <m:r>
                        <a:rPr lang="cs-CZ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2463" y="4310085"/>
                <a:ext cx="762132" cy="501419"/>
              </a:xfrm>
              <a:prstGeom prst="rect">
                <a:avLst/>
              </a:prstGeom>
              <a:blipFill rotWithShape="1">
                <a:blip r:embed="rId2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2911080" y="4811504"/>
                <a:ext cx="76213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  <m:r>
                        <a:rPr lang="cs-CZ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080" y="4811504"/>
                <a:ext cx="762132" cy="49705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2331242" y="5303054"/>
                <a:ext cx="115967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1000</m:t>
                          </m:r>
                        </m:den>
                      </m:f>
                      <m:r>
                        <a:rPr lang="cs-CZ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242" y="5303054"/>
                <a:ext cx="1159676" cy="497059"/>
              </a:xfrm>
              <a:prstGeom prst="rect">
                <a:avLst/>
              </a:prstGeom>
              <a:blipFill rotWithShape="1">
                <a:blip r:embed="rId22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2811694" y="5827500"/>
                <a:ext cx="96090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200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1000</m:t>
                          </m:r>
                        </m:den>
                      </m:f>
                      <m:r>
                        <a:rPr lang="cs-CZ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694" y="5827500"/>
                <a:ext cx="960904" cy="497059"/>
              </a:xfrm>
              <a:prstGeom prst="rect">
                <a:avLst/>
              </a:prstGeom>
              <a:blipFill rotWithShape="1">
                <a:blip r:embed="rId23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59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544977" y="1080156"/>
            <a:ext cx="316961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15615" y="773996"/>
            <a:ext cx="748883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Chceme-li zjistit, který z daných zlomků je větší, upravíme tyto zlomky vhodným rozšířením nebo krácením tak, aby měly společného jmenovatele. Větší zlomek je potom ten, který má po úpravě většího čitatele.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8015" y="2029490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115616" y="2029490"/>
                <a:ext cx="7488832" cy="901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Na opracování součástky potřebuje první automat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cs-CZ" b="0" i="0" smtClean="0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min</m:t>
                    </m:r>
                    <m:r>
                      <a:rPr lang="cs-CZ" b="0" i="0" smtClean="0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druh</m:t>
                    </m:r>
                    <m:r>
                      <a:rPr lang="cs-CZ" b="0" i="0" smtClean="0">
                        <a:latin typeface="Cambria Math"/>
                      </a:rPr>
                      <m:t>ý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min</m:t>
                    </m:r>
                  </m:oMath>
                </a14:m>
                <a:endParaRPr lang="cs-CZ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a třetí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30 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min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. Který automat má největší a který nejmenší výkon?</a:t>
                </a:r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029490"/>
                <a:ext cx="7488832" cy="901978"/>
              </a:xfrm>
              <a:prstGeom prst="rect">
                <a:avLst/>
              </a:prstGeom>
              <a:blipFill rotWithShape="1">
                <a:blip r:embed="rId2"/>
                <a:stretch>
                  <a:fillRect l="-651" b="-6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13"/>
          <p:cNvCxnSpPr/>
          <p:nvPr/>
        </p:nvCxnSpPr>
        <p:spPr>
          <a:xfrm flipH="1">
            <a:off x="1115616" y="2931468"/>
            <a:ext cx="72728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115616" y="29969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115243" y="328498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Zlomky převedeme na společného jmenovatele (60) a čitatele porovnáme.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103412" y="4077072"/>
                <a:ext cx="190308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20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412" y="4077072"/>
                <a:ext cx="1903085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1115616" y="4869160"/>
                <a:ext cx="190308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869160"/>
                <a:ext cx="1903085" cy="6127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116484" y="5661248"/>
                <a:ext cx="190308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17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30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484" y="5661248"/>
                <a:ext cx="1903085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700015" y="4094832"/>
                <a:ext cx="161454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  <m:r>
                        <a:rPr lang="cs-CZ" i="1" smtClean="0"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60</m:t>
                          </m:r>
                        </m:den>
                      </m:f>
                      <m:r>
                        <a:rPr lang="cs-CZ" i="1" smtClean="0"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015" y="4094832"/>
                <a:ext cx="1614545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ovéPole 21"/>
          <p:cNvSpPr txBox="1"/>
          <p:nvPr/>
        </p:nvSpPr>
        <p:spPr>
          <a:xfrm>
            <a:off x="3635895" y="5330825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Druhý automat má největší výkon, protože na opracování součástky potřebuje nejkratší čas, nejmenší výkon má třetí automat.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5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504815" y="1187460"/>
            <a:ext cx="6339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31640" y="118746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Porovnejte zlomky a smíšená čísla a seřaďte je vzestupně: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92611" y="1844824"/>
                <a:ext cx="1620187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8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7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11" y="1844824"/>
                <a:ext cx="1620187" cy="6183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483768" y="1844824"/>
                <a:ext cx="2499402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8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33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99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844824"/>
                <a:ext cx="2499402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2437325" y="2457556"/>
                <a:ext cx="190308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90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325" y="2457556"/>
                <a:ext cx="1903085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514352" y="3104399"/>
                <a:ext cx="2499402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7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352" y="3104399"/>
                <a:ext cx="2499402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508104" y="3104399"/>
                <a:ext cx="1691489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7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&lt;8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104399"/>
                <a:ext cx="1691489" cy="6183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19"/>
          <p:cNvCxnSpPr/>
          <p:nvPr/>
        </p:nvCxnSpPr>
        <p:spPr>
          <a:xfrm flipH="1">
            <a:off x="1403648" y="1556792"/>
            <a:ext cx="561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5363738" y="3728014"/>
            <a:ext cx="1980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20749" y="4077072"/>
                <a:ext cx="2360198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, 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49" y="4077072"/>
                <a:ext cx="2360198" cy="63658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3234178" y="4100925"/>
                <a:ext cx="330731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∙8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178" y="4100925"/>
                <a:ext cx="3307316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225298" y="4713657"/>
                <a:ext cx="330731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∙36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108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298" y="4713657"/>
                <a:ext cx="3307316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234178" y="5326389"/>
                <a:ext cx="330731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99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178" y="5326389"/>
                <a:ext cx="3307316" cy="6127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187503" y="5939121"/>
                <a:ext cx="2332690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&lt;−1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&lt;−1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503" y="5939121"/>
                <a:ext cx="2332690" cy="63658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Přímá spojnice 28"/>
          <p:cNvCxnSpPr/>
          <p:nvPr/>
        </p:nvCxnSpPr>
        <p:spPr>
          <a:xfrm flipH="1">
            <a:off x="5363738" y="6575706"/>
            <a:ext cx="21564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93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3" grpId="0"/>
      <p:bldP spid="24" grpId="0"/>
      <p:bldP spid="26" grpId="0"/>
      <p:bldP spid="27" grpId="0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3782</TotalTime>
  <Words>1615</Words>
  <Application>Microsoft Office PowerPoint</Application>
  <PresentationFormat>Předvádění na obrazovce 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NB3;Vyhlidalova</dc:creator>
  <cp:lastModifiedBy>Vyhlídalová</cp:lastModifiedBy>
  <cp:revision>288</cp:revision>
  <dcterms:created xsi:type="dcterms:W3CDTF">2013-01-11T17:11:37Z</dcterms:created>
  <dcterms:modified xsi:type="dcterms:W3CDTF">2014-09-23T10:41:44Z</dcterms:modified>
</cp:coreProperties>
</file>