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56" r:id="rId2"/>
    <p:sldId id="257" r:id="rId3"/>
    <p:sldId id="30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71" autoAdjust="0"/>
  </p:normalViewPr>
  <p:slideViewPr>
    <p:cSldViewPr>
      <p:cViewPr>
        <p:scale>
          <a:sx n="76" d="100"/>
          <a:sy n="76" d="100"/>
        </p:scale>
        <p:origin x="-84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5102-90C5-475E-93E9-91D352505F84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37446-BF77-448F-A0B7-225F4D041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3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37446-BF77-448F-A0B7-225F4D041C6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22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416E81-7677-421D-B0C1-B00E65A84AD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61882" y="3509784"/>
            <a:ext cx="439043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pPr algn="ctr"/>
            <a:endParaRPr lang="cs-CZ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Početní operace s mnohočleny</a:t>
            </a:r>
            <a:endParaRPr lang="cs-CZ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5688632" cy="13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00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152271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Řešení: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827584" y="1988840"/>
                <a:ext cx="7084182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𝑔</m:t>
                      </m:r>
                      <m:r>
                        <a:rPr lang="cs-CZ" i="1" smtClean="0">
                          <a:latin typeface="Cambria Math"/>
                        </a:rPr>
                        <m:t>) </m:t>
                      </m:r>
                      <m:r>
                        <a:rPr lang="cs-CZ" b="1" i="1" smtClean="0">
                          <a:latin typeface="Cambria Math"/>
                        </a:rPr>
                        <m:t> </m:t>
                      </m:r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−</m:t>
                      </m:r>
                      <m:r>
                        <a:rPr lang="cs-CZ" b="1" i="1"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  <m:r>
                            <a:rPr lang="cs-CZ" b="1" i="1">
                              <a:latin typeface="Cambria Math"/>
                            </a:rPr>
                            <m:t>𝒙</m:t>
                          </m:r>
                          <m:r>
                            <a:rPr lang="cs-CZ" b="1" i="1">
                              <a:latin typeface="Cambria Math"/>
                            </a:rPr>
                            <m:t>−</m:t>
                          </m:r>
                          <m:r>
                            <a:rPr lang="cs-CZ" b="1" i="1">
                              <a:latin typeface="Cambria Math"/>
                            </a:rPr>
                            <m:t>𝟓</m:t>
                          </m:r>
                          <m:r>
                            <a:rPr lang="cs-CZ" b="1" i="1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−</m:t>
                      </m:r>
                      <m:r>
                        <a:rPr lang="cs-CZ" b="1" i="1"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  <m:r>
                            <a:rPr lang="cs-CZ" b="1" i="1">
                              <a:latin typeface="Cambria Math"/>
                            </a:rPr>
                            <m:t>𝒙</m:t>
                          </m:r>
                          <m:r>
                            <a:rPr lang="cs-CZ" b="1" i="1">
                              <a:latin typeface="Cambria Math"/>
                            </a:rPr>
                            <m:t>−</m:t>
                          </m:r>
                          <m:r>
                            <a:rPr lang="cs-CZ" b="1" i="1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0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+5</m:t>
                      </m:r>
                      <m:r>
                        <a:rPr lang="cs-CZ" b="0" i="1" smtClean="0">
                          <a:latin typeface="Cambria Math"/>
                        </a:rPr>
                        <m:t>𝑥𝑦</m:t>
                      </m:r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r>
                        <a:rPr lang="cs-CZ" b="0" i="1" smtClean="0">
                          <a:latin typeface="Cambria Math"/>
                        </a:rPr>
                        <m:t>𝑥𝑦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988840"/>
                <a:ext cx="7084182" cy="375552"/>
              </a:xfrm>
              <a:prstGeom prst="rect">
                <a:avLst/>
              </a:prstGeom>
              <a:blipFill rotWithShape="1">
                <a:blip r:embed="rId3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282692" y="2364392"/>
                <a:ext cx="1409296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𝟑</m:t>
                      </m:r>
                      <m:r>
                        <a:rPr lang="cs-CZ" b="1" i="1" smtClean="0">
                          <a:latin typeface="Cambria Math"/>
                        </a:rPr>
                        <m:t>𝒙𝒚</m:t>
                      </m:r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692" y="2364392"/>
                <a:ext cx="1409296" cy="37555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827584" y="2758640"/>
                <a:ext cx="711650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h</m:t>
                    </m:r>
                    <m:r>
                      <a:rPr lang="cs-CZ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𝒂𝒃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𝒂𝒃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0" i="0" smtClean="0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−2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0" smtClean="0">
                        <a:latin typeface="Cambria Math"/>
                      </a:rPr>
                      <m:t>−4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= </a:t>
                </a:r>
                <a:r>
                  <a:rPr lang="cs-CZ" b="1" dirty="0" smtClean="0"/>
                  <a:t>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−</m:t>
                    </m:r>
                    <m:r>
                      <a:rPr lang="cs-CZ" b="1" i="0" smtClean="0"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758640"/>
                <a:ext cx="7116500" cy="375552"/>
              </a:xfrm>
              <a:prstGeom prst="rect">
                <a:avLst/>
              </a:prstGeom>
              <a:blipFill rotWithShape="1">
                <a:blip r:embed="rId5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755576" y="3244334"/>
                <a:ext cx="765363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𝑐h</m:t>
                      </m:r>
                      <m:r>
                        <a:rPr lang="cs-CZ" i="1" smtClean="0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−</m:t>
                          </m:r>
                          <m:r>
                            <a:rPr lang="cs-CZ" b="1" i="1">
                              <a:latin typeface="Cambria Math"/>
                            </a:rPr>
                            <m:t>𝒃</m:t>
                          </m:r>
                        </m:e>
                      </m:d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𝟑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𝒂</m:t>
                              </m:r>
                            </m:e>
                          </m:d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>
                                  <a:latin typeface="Cambria Math"/>
                                </a:rPr>
                                <m:t>𝟑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𝒂</m:t>
                              </m:r>
                            </m:e>
                          </m:d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𝒃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9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−9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=−9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−9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𝑏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a:rPr lang="cs-CZ" b="1" i="0" smtClean="0">
                          <a:latin typeface="Cambria Math"/>
                        </a:rPr>
                        <m:t>−</m:t>
                      </m:r>
                      <m:r>
                        <a:rPr lang="cs-CZ" b="1" i="0" smtClean="0">
                          <a:latin typeface="Cambria Math"/>
                        </a:rPr>
                        <m:t>𝟏𝟖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44334"/>
                <a:ext cx="7653634" cy="375552"/>
              </a:xfrm>
              <a:prstGeom prst="rect">
                <a:avLst/>
              </a:prstGeom>
              <a:blipFill rotWithShape="1">
                <a:blip r:embed="rId6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827584" y="3717032"/>
                <a:ext cx="611051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𝑖</m:t>
                      </m:r>
                      <m:r>
                        <a:rPr lang="cs-CZ" i="1" smtClean="0">
                          <a:latin typeface="Cambria Math"/>
                        </a:rPr>
                        <m:t>)  </m:t>
                      </m:r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cs-CZ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>
                                  <a:latin typeface="Cambria Math"/>
                                </a:rPr>
                                <m:t>𝒂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𝒃</m:t>
                              </m:r>
                            </m:e>
                          </m:d>
                          <m:r>
                            <a:rPr lang="cs-CZ" b="1" i="1">
                              <a:latin typeface="Cambria Math"/>
                            </a:rPr>
                            <m:t>𝒄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−</m:t>
                      </m:r>
                      <m:r>
                        <a:rPr lang="cs-CZ" b="1" i="1">
                          <a:latin typeface="Cambria Math"/>
                        </a:rPr>
                        <m:t>𝟐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cs-CZ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>
                                  <a:latin typeface="Cambria Math"/>
                                </a:rPr>
                                <m:t>𝒂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𝒃</m:t>
                              </m:r>
                            </m:e>
                          </m:d>
                          <m:r>
                            <a:rPr lang="cs-CZ" b="1" i="1">
                              <a:latin typeface="Cambria Math"/>
                            </a:rPr>
                            <m:t>𝒄</m:t>
                          </m:r>
                        </m:e>
                      </m:d>
                      <m:r>
                        <a:rPr lang="cs-CZ" b="1" i="0" smtClean="0">
                          <a:latin typeface="Cambria Math"/>
                        </a:rPr>
                        <m:t>=</m:t>
                      </m:r>
                      <m:r>
                        <a:rPr lang="cs-CZ" b="0" i="0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𝑎𝑐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𝑏𝑐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𝑎𝑐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𝑏𝑐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r>
                  <a:rPr lang="cs-CZ" b="0" dirty="0" smtClean="0"/>
                  <a:t>     =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r>
                      <a:rPr lang="cs-CZ" b="0" i="1" smtClean="0">
                        <a:latin typeface="Cambria Math"/>
                      </a:rPr>
                      <m:t>𝑎𝑐</m:t>
                    </m:r>
                    <m:r>
                      <a:rPr lang="cs-CZ" b="0" i="1" smtClean="0">
                        <a:latin typeface="Cambria Math"/>
                      </a:rPr>
                      <m:t>+2</m:t>
                    </m:r>
                    <m:r>
                      <a:rPr lang="cs-CZ" b="0" i="1" smtClean="0">
                        <a:latin typeface="Cambria Math"/>
                      </a:rPr>
                      <m:t>𝑏𝑐</m:t>
                    </m:r>
                    <m:r>
                      <a:rPr lang="cs-CZ" b="0" i="1" smtClean="0">
                        <a:latin typeface="Cambria Math"/>
                      </a:rPr>
                      <m:t>−2</m:t>
                    </m:r>
                    <m:r>
                      <a:rPr lang="cs-CZ" b="0" i="1" smtClean="0">
                        <a:latin typeface="Cambria Math"/>
                      </a:rPr>
                      <m:t>𝑎𝑐</m:t>
                    </m:r>
                    <m:r>
                      <a:rPr lang="cs-CZ" b="0" i="1" smtClean="0">
                        <a:latin typeface="Cambria Math"/>
                      </a:rPr>
                      <m:t>+2</m:t>
                    </m:r>
                    <m:r>
                      <a:rPr lang="cs-CZ" b="0" i="1" smtClean="0">
                        <a:latin typeface="Cambria Math"/>
                      </a:rPr>
                      <m:t>𝑏𝑐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</a:rPr>
                      <m:t>𝒃𝒄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717032"/>
                <a:ext cx="6110519" cy="646331"/>
              </a:xfrm>
              <a:prstGeom prst="rect">
                <a:avLst/>
              </a:prstGeom>
              <a:blipFill rotWithShape="1">
                <a:blip r:embed="rId7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09143" y="349905"/>
            <a:ext cx="8640960" cy="59749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3283" y="390382"/>
            <a:ext cx="8532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Anotace: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Tato prezentace slouží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procvičení početních operací s mnohočleny. Žák sčítá, odčítá a násobí mnohočleny a dělí mnohočlen jednočlenem.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Použité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doc. RNDr. Emil Calda, CSc.: Matematika pro dvouleté a tříleté učební obory SOU, 1. díl, 1. vydání 2002, Prometheus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ISBN 80-7196-253-8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RNDr. Milada Hudcová, Libuše Kubičíková: Sbírka úloh z matematiky pro SOU a SOŠ,  1. vydání 1994, Prometheus, ISBN 80-85849-40-2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2801" y="542063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Autorem materiálu a všech jeho částí, není-li uvedeno jinak,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   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Mgr.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Jitka Vyhlídalová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62817" y="537321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62817" y="2060848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3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275580" y="404664"/>
            <a:ext cx="8640960" cy="4680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71097" y="404664"/>
            <a:ext cx="8352928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projektu:  Nové ICT rozvíjí matematické a odborné kompetence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Číslo projektu:  CZ.1.07/1.5.00/34.0228</a:t>
            </a:r>
          </a:p>
          <a:p>
            <a:pPr>
              <a:lnSpc>
                <a:spcPct val="150000"/>
              </a:lnSpc>
            </a:pPr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školy:  Střední odborná škola Litovel, Komenského 677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Číslo materiálu:  III-2-03-03_Vyrazy_a_jejich_upravy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Autor:  Mgr. Jitka Vyhlídalová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Tematický okruh:  Matematika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Ročník:  II.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Datum tvorby:  07.2013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1097" y="414908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Autorem materiálu a všech jeho částí, není-li uvedeno jinak,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   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Mgr.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Jitka Vyhlídalová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Přímá spojnice 17"/>
          <p:cNvCxnSpPr/>
          <p:nvPr/>
        </p:nvCxnSpPr>
        <p:spPr>
          <a:xfrm>
            <a:off x="268288" y="4034459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G:\DUMY\LOGO S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695" y="1354057"/>
            <a:ext cx="2315553" cy="194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Přímá spojnice 19"/>
          <p:cNvCxnSpPr/>
          <p:nvPr/>
        </p:nvCxnSpPr>
        <p:spPr>
          <a:xfrm>
            <a:off x="268288" y="1340768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1744" y="5229200"/>
            <a:ext cx="5688632" cy="13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87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9818" y="859634"/>
            <a:ext cx="2736371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556792"/>
            <a:ext cx="51125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Pojem mnohočlen (polynom)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2612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Výrazy, ve kterých všechny proměnné mají přirozené exponenty se nazývají mnohočleny.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67544" y="2572455"/>
                <a:ext cx="7560840" cy="148354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b="1" dirty="0" smtClean="0">
                    <a:latin typeface="Times New Roman" pitchFamily="18" charset="0"/>
                    <a:cs typeface="Times New Roman" pitchFamily="18" charset="0"/>
                  </a:rPr>
                  <a:t>Mnohočlen o jedné proměnné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nazýváme výraz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𝒏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𝟏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 ...+</m:t>
                      </m:r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latin typeface="Cambria Math"/>
                        </a:rPr>
                        <m:t>𝒙</m:t>
                      </m:r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cs-CZ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;……;</m:t>
                    </m:r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jsou reálná čísla a nazývají se </a:t>
                </a:r>
                <a:r>
                  <a:rPr lang="cs-CZ" b="1" dirty="0" smtClean="0">
                    <a:latin typeface="Times New Roman" pitchFamily="18" charset="0"/>
                    <a:cs typeface="Times New Roman" pitchFamily="18" charset="0"/>
                  </a:rPr>
                  <a:t>koeficienty mnohočlenu. </a:t>
                </a:r>
              </a:p>
              <a:p>
                <a:pPr algn="just"/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Je-li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  <m:r>
                      <a:rPr lang="cs-CZ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cs-CZ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0, 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pak číslo n se nazývá </a:t>
                </a:r>
                <a:r>
                  <a:rPr lang="cs-CZ" b="1" dirty="0" smtClean="0">
                    <a:latin typeface="Times New Roman" pitchFamily="18" charset="0"/>
                    <a:cs typeface="Times New Roman" pitchFamily="18" charset="0"/>
                  </a:rPr>
                  <a:t>stupeň mnohočlenu</a:t>
                </a:r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72455"/>
                <a:ext cx="7560840" cy="1483548"/>
              </a:xfrm>
              <a:prstGeom prst="rect">
                <a:avLst/>
              </a:prstGeom>
              <a:blipFill rotWithShape="1">
                <a:blip r:embed="rId3"/>
                <a:stretch>
                  <a:fillRect l="-562" t="-1210" r="-402" b="-443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467544" y="443711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 mnohočlenu: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873516" y="4417957"/>
                <a:ext cx="2462341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16" y="4417957"/>
                <a:ext cx="2462341" cy="3724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467677" y="5742098"/>
            <a:ext cx="75607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Znaménka plus a mínus v mnohočlenu oddělují jednotlivé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členy mnohočlenu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480644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Jedná se o mnohočlen pátého stupně, koeficienty jsou čísla 1, 1, 0, -2,1 a 1.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2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6288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Sčítání mnohočlenů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93071" y="2123761"/>
            <a:ext cx="7200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provádíme tak, že sečteme členy se stejnými proměnnými a stejnými exponenty.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12151" y="3140968"/>
            <a:ext cx="275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Odčítání mnohočlenů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06330" y="3645024"/>
            <a:ext cx="71875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Provádíme tak, že přičteme mnohočlen opačný.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06330" y="4509120"/>
            <a:ext cx="71875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Opačný mnohočlen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vznikne z daného mnohočlenu změnou znaménka v opačné u všech jeho koeficientů.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06330" y="5589240"/>
                <a:ext cx="7494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Příklad opačných mnohočlenů: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−5, −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+5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30" y="5589240"/>
                <a:ext cx="749406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50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23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3" grpId="0"/>
      <p:bldP spid="14" grpId="0" animBg="1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800338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187624" y="1800338"/>
                <a:ext cx="5760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Sečtěte mnohočleny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+1, 2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−1, 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+1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800338"/>
                <a:ext cx="576064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952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>
          <a:xfrm>
            <a:off x="1259632" y="2169670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94999" y="2448409"/>
                <a:ext cx="85379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+1</m:t>
                          </m:r>
                          <m:r>
                            <m:rPr>
                              <m:nor/>
                            </m:rPr>
                            <a:rPr lang="cs-CZ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+1+2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−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−1+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+1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99" y="2448409"/>
                <a:ext cx="8537978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ál 8"/>
          <p:cNvSpPr/>
          <p:nvPr/>
        </p:nvSpPr>
        <p:spPr>
          <a:xfrm>
            <a:off x="6012160" y="2458365"/>
            <a:ext cx="432048" cy="3231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4716016" y="2501321"/>
            <a:ext cx="288032" cy="3231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5364088" y="2403923"/>
            <a:ext cx="648072" cy="43204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ál 18"/>
          <p:cNvSpPr/>
          <p:nvPr/>
        </p:nvSpPr>
        <p:spPr>
          <a:xfrm>
            <a:off x="5004048" y="2458365"/>
            <a:ext cx="432048" cy="323165"/>
          </a:xfrm>
          <a:prstGeom prst="ellipse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ál 19"/>
          <p:cNvSpPr/>
          <p:nvPr/>
        </p:nvSpPr>
        <p:spPr>
          <a:xfrm>
            <a:off x="6444208" y="2436569"/>
            <a:ext cx="504056" cy="323165"/>
          </a:xfrm>
          <a:prstGeom prst="ellipse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172400" y="2436569"/>
            <a:ext cx="288032" cy="323165"/>
          </a:xfrm>
          <a:prstGeom prst="ellipse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ál 22"/>
          <p:cNvSpPr/>
          <p:nvPr/>
        </p:nvSpPr>
        <p:spPr>
          <a:xfrm>
            <a:off x="7380312" y="2392438"/>
            <a:ext cx="576064" cy="48249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95536" y="2874931"/>
                <a:ext cx="1126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74931"/>
                <a:ext cx="112697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ovéPole 23"/>
          <p:cNvSpPr txBox="1"/>
          <p:nvPr/>
        </p:nvSpPr>
        <p:spPr>
          <a:xfrm>
            <a:off x="395536" y="3948856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187624" y="3948856"/>
                <a:ext cx="69847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Odečtěte mnohočlen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−2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+7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od mnohočlenu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−5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948856"/>
                <a:ext cx="6984776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785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Přímá spojnice 24"/>
          <p:cNvCxnSpPr/>
          <p:nvPr/>
        </p:nvCxnSpPr>
        <p:spPr>
          <a:xfrm>
            <a:off x="1259632" y="4318188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516713" y="4669825"/>
                <a:ext cx="68144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>
                            <a:latin typeface="Cambria Math"/>
                          </a:rPr>
                          <m:t>−5</m:t>
                        </m:r>
                        <m:r>
                          <m:rPr>
                            <m:nor/>
                          </m:rPr>
                          <a:rPr lang="cs-CZ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i="1">
                            <a:latin typeface="Cambria Math"/>
                          </a:rPr>
                          <m:t>−2</m:t>
                        </m:r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>
                            <a:latin typeface="Cambria Math"/>
                          </a:rPr>
                          <m:t>+7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−</m:t>
                    </m:r>
                    <m:r>
                      <a:rPr lang="cs-CZ" i="1">
                        <a:latin typeface="Cambria Math"/>
                      </a:rPr>
                      <m:t>𝑥</m:t>
                    </m:r>
                    <m:r>
                      <a:rPr lang="cs-CZ" i="1">
                        <a:latin typeface="Cambria Math"/>
                      </a:rPr>
                      <m:t>−5−4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+2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−7=</m:t>
                    </m:r>
                    <m:r>
                      <m:rPr>
                        <m:nor/>
                      </m:rPr>
                      <a:rPr lang="cs-CZ" dirty="0">
                        <a:latin typeface="Times New Roman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13" y="4669825"/>
                <a:ext cx="681443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ál 28"/>
          <p:cNvSpPr/>
          <p:nvPr/>
        </p:nvSpPr>
        <p:spPr>
          <a:xfrm>
            <a:off x="5236506" y="4607109"/>
            <a:ext cx="648072" cy="43204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ál 29"/>
          <p:cNvSpPr/>
          <p:nvPr/>
        </p:nvSpPr>
        <p:spPr>
          <a:xfrm>
            <a:off x="3923928" y="4610884"/>
            <a:ext cx="540060" cy="43204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ál 30"/>
          <p:cNvSpPr/>
          <p:nvPr/>
        </p:nvSpPr>
        <p:spPr>
          <a:xfrm>
            <a:off x="5956586" y="4675282"/>
            <a:ext cx="487622" cy="367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ál 31"/>
          <p:cNvSpPr/>
          <p:nvPr/>
        </p:nvSpPr>
        <p:spPr>
          <a:xfrm>
            <a:off x="4438836" y="4650712"/>
            <a:ext cx="468052" cy="3523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ál 32"/>
          <p:cNvSpPr/>
          <p:nvPr/>
        </p:nvSpPr>
        <p:spPr>
          <a:xfrm>
            <a:off x="4868416" y="4669825"/>
            <a:ext cx="504056" cy="323165"/>
          </a:xfrm>
          <a:prstGeom prst="ellipse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ál 33"/>
          <p:cNvSpPr/>
          <p:nvPr/>
        </p:nvSpPr>
        <p:spPr>
          <a:xfrm>
            <a:off x="6444208" y="4650712"/>
            <a:ext cx="504056" cy="323165"/>
          </a:xfrm>
          <a:prstGeom prst="ellipse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05272" y="5091692"/>
                <a:ext cx="1834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72" y="5091692"/>
                <a:ext cx="183447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Přímá spojnice 36"/>
          <p:cNvCxnSpPr/>
          <p:nvPr/>
        </p:nvCxnSpPr>
        <p:spPr>
          <a:xfrm>
            <a:off x="678071" y="3269330"/>
            <a:ext cx="838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959023" y="5479486"/>
            <a:ext cx="1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1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10" grpId="0"/>
      <p:bldP spid="24" grpId="0" animBg="1"/>
      <p:bldP spid="12" grpId="0"/>
      <p:bldP spid="27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25" y="174145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Násobení mnohočlenu jednočlenem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86566" y="2283309"/>
            <a:ext cx="71817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provádíme tak, že tímto jednočlenem vynásobíme každý člen mnohočlenu.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86566" y="3050459"/>
            <a:ext cx="378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Násobení mnohočlenu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mnohočlenem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92996" y="3573016"/>
            <a:ext cx="71753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provádíme tak, že každý člen jednoho mnohočlenu vynásobíme každým členem druhého mnohočlenu.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00025" y="4509120"/>
            <a:ext cx="3377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Dělení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mnohočlenu jednočlenem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500025" y="5013176"/>
            <a:ext cx="71683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provádíme tak, že tímto jednočlenem vydělíme každý člen mnohočlenu.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2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1" grpId="0"/>
      <p:bldP spid="36" grpId="0" animBg="1"/>
      <p:bldP spid="13" grpId="0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1800338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259632" y="1800338"/>
                <a:ext cx="6408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Vynásobte trojčlen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+3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−5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jednočlenem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800338"/>
                <a:ext cx="640871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85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>
          <a:xfrm>
            <a:off x="1259632" y="2169670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187624" y="2420888"/>
                <a:ext cx="24035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+3</m:t>
                          </m:r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  <m:r>
                            <a:rPr lang="cs-CZ" i="1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420888"/>
                <a:ext cx="240354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5069" y="2420888"/>
                <a:ext cx="19378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+6</m:t>
                      </m:r>
                      <m:r>
                        <a:rPr lang="cs-CZ" b="0" i="1" smtClean="0">
                          <a:latin typeface="Cambria Math"/>
                        </a:rPr>
                        <m:t>𝑥𝑦</m:t>
                      </m:r>
                      <m:r>
                        <a:rPr lang="cs-CZ" b="0" i="1" smtClean="0">
                          <a:latin typeface="Cambria Math"/>
                        </a:rPr>
                        <m:t>−10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069" y="2420888"/>
                <a:ext cx="1937838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ovéPole 36"/>
          <p:cNvSpPr txBox="1"/>
          <p:nvPr/>
        </p:nvSpPr>
        <p:spPr>
          <a:xfrm>
            <a:off x="402699" y="3153349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259632" y="3153349"/>
                <a:ext cx="540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Vynásobte trojčlen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dvojčlenem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2−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153349"/>
                <a:ext cx="540060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01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37"/>
          <p:cNvCxnSpPr/>
          <p:nvPr/>
        </p:nvCxnSpPr>
        <p:spPr>
          <a:xfrm>
            <a:off x="1259632" y="3522681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975451" y="3789040"/>
                <a:ext cx="2615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2−</m:t>
                          </m:r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451" y="3789040"/>
                <a:ext cx="2615716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3460506" y="3788771"/>
                <a:ext cx="5171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+2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−2−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+3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506" y="3788771"/>
                <a:ext cx="517154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Přímá spojnice 41"/>
          <p:cNvCxnSpPr/>
          <p:nvPr/>
        </p:nvCxnSpPr>
        <p:spPr>
          <a:xfrm flipH="1">
            <a:off x="3591167" y="2790220"/>
            <a:ext cx="1841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H="1">
            <a:off x="6660232" y="4158372"/>
            <a:ext cx="1841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395536" y="4581128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1187624" y="4581128"/>
                <a:ext cx="6264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Vydělte dvojčlen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22</m:t>
                    </m:r>
                    <m:r>
                      <a:rPr lang="cs-CZ" b="0" i="1" smtClean="0">
                        <a:latin typeface="Cambria Math"/>
                      </a:rPr>
                      <m:t>𝑥𝑦</m:t>
                    </m:r>
                    <m:r>
                      <a:rPr lang="cs-CZ" b="0" i="1" smtClean="0">
                        <a:latin typeface="Cambria Math"/>
                      </a:rPr>
                      <m:t>+11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jednočlenem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−11</m:t>
                    </m:r>
                    <m:r>
                      <a:rPr lang="cs-CZ" b="0" i="1" dirty="0" smtClean="0">
                        <a:latin typeface="Cambria Math"/>
                      </a:rPr>
                      <m:t>𝑥</m:t>
                    </m:r>
                    <m:r>
                      <a:rPr lang="cs-CZ" b="0" i="1" dirty="0" smtClean="0">
                        <a:latin typeface="Cambria Math"/>
                      </a:rPr>
                      <m:t>.</m:t>
                    </m:r>
                  </m:oMath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581128"/>
                <a:ext cx="6264696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87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Přímá spojnice 45"/>
          <p:cNvCxnSpPr/>
          <p:nvPr/>
        </p:nvCxnSpPr>
        <p:spPr>
          <a:xfrm>
            <a:off x="1259632" y="4950460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1177077" y="5157192"/>
                <a:ext cx="27979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22</m:t>
                          </m:r>
                          <m:r>
                            <a:rPr lang="cs-CZ" i="1">
                              <a:latin typeface="Cambria Math"/>
                            </a:rPr>
                            <m:t>𝑥𝑦</m:t>
                          </m:r>
                          <m:r>
                            <a:rPr lang="cs-CZ" i="1">
                              <a:latin typeface="Cambria Math"/>
                            </a:rPr>
                            <m:t>+11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 :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−11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077" y="5157192"/>
                <a:ext cx="2797945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3779214" y="5134686"/>
                <a:ext cx="10815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cs-CZ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214" y="5134686"/>
                <a:ext cx="1081515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Přímá spojnice 49"/>
          <p:cNvCxnSpPr/>
          <p:nvPr/>
        </p:nvCxnSpPr>
        <p:spPr>
          <a:xfrm flipH="1">
            <a:off x="3867154" y="5526524"/>
            <a:ext cx="99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53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  <p:bldP spid="8" grpId="0"/>
      <p:bldP spid="10" grpId="0"/>
      <p:bldP spid="37" grpId="0" animBg="1"/>
      <p:bldP spid="34" grpId="0"/>
      <p:bldP spid="35" grpId="0"/>
      <p:bldP spid="40" grpId="0"/>
      <p:bldP spid="44" grpId="0" animBg="1"/>
      <p:bldP spid="45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15616" y="170737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Zjednodušte, pracujte samostatně!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95536" y="1707378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Př.: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115616" y="2204864"/>
                <a:ext cx="39133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 −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04864"/>
                <a:ext cx="3913379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115616" y="2617939"/>
                <a:ext cx="38662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0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𝑏</m:t>
                    </m:r>
                    <m:r>
                      <a:rPr lang="cs-CZ" b="0" i="1" smtClean="0">
                        <a:latin typeface="Cambria Math"/>
                      </a:rPr>
                      <m:t>)  3−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2−</m:t>
                        </m:r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+3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−4</m:t>
                    </m:r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617939"/>
                <a:ext cx="3866251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115616" y="3011579"/>
                <a:ext cx="1948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011579"/>
                <a:ext cx="194861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115616" y="3398398"/>
                <a:ext cx="2825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398398"/>
                <a:ext cx="282577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149713" y="3767730"/>
                <a:ext cx="2215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e)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d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713" y="3767730"/>
                <a:ext cx="221522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479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115616" y="4137062"/>
                <a:ext cx="2768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137062"/>
                <a:ext cx="276864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080870" y="4523759"/>
                <a:ext cx="3621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</a:rPr>
                        <m:t>)  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−5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70" y="4523759"/>
                <a:ext cx="362131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080870" y="4893091"/>
                <a:ext cx="3278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𝑎𝑏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70" y="4893091"/>
                <a:ext cx="3278077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071907" y="5262423"/>
                <a:ext cx="2823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𝑐h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907" y="5262423"/>
                <a:ext cx="2823722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186732" y="5656621"/>
                <a:ext cx="3066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)  2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732" y="5656621"/>
                <a:ext cx="3066352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1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FF"/>
            </a:gs>
            <a:gs pos="10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9792" y="859633"/>
            <a:ext cx="352839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Operace s mnohočleny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152271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Řešení: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743102" y="1842465"/>
                <a:ext cx="7410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𝒙𝒚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𝟓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r>
                        <a:rPr lang="cs-CZ" b="0" i="1" smtClean="0">
                          <a:latin typeface="Cambria Math"/>
                        </a:rPr>
                        <m:t>𝑥𝑦</m:t>
                      </m:r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𝑥𝑦</m:t>
                      </m:r>
                      <m:r>
                        <a:rPr lang="cs-CZ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−5=</m:t>
                      </m:r>
                    </m:oMath>
                  </m:oMathPara>
                </a14:m>
                <a:endParaRPr lang="cs-CZ" b="0" dirty="0" smtClean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02" y="1842465"/>
                <a:ext cx="7410555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175829" y="2329530"/>
                <a:ext cx="2231637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r>
                        <a:rPr lang="cs-CZ" b="1" i="1" smtClean="0">
                          <a:latin typeface="Cambria Math"/>
                        </a:rPr>
                        <m:t>𝒙</m:t>
                      </m:r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𝒚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829" y="2329530"/>
                <a:ext cx="2231637" cy="375552"/>
              </a:xfrm>
              <a:prstGeom prst="rect">
                <a:avLst/>
              </a:prstGeom>
              <a:blipFill rotWithShape="1">
                <a:blip r:embed="rId4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43102" y="2705082"/>
                <a:ext cx="7571881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𝑏</m:t>
                    </m:r>
                    <m:r>
                      <a:rPr lang="cs-CZ" i="1">
                        <a:latin typeface="Cambria Math"/>
                      </a:rPr>
                      <m:t>)  </m:t>
                    </m:r>
                    <m:r>
                      <a:rPr lang="cs-CZ" b="1" i="1">
                        <a:latin typeface="Cambria Math"/>
                      </a:rPr>
                      <m:t>𝟑</m:t>
                    </m:r>
                    <m:r>
                      <a:rPr lang="cs-CZ" b="1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𝟑</m:t>
                    </m:r>
                    <m:r>
                      <a:rPr lang="cs-CZ" b="1" i="1">
                        <a:latin typeface="Cambria Math"/>
                      </a:rPr>
                      <m:t>𝒂</m:t>
                    </m:r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𝟒</m:t>
                    </m:r>
                    <m:r>
                      <a:rPr lang="cs-CZ" b="1" i="0" smtClean="0">
                        <a:latin typeface="Cambria Math"/>
                      </a:rPr>
                      <m:t>=</m:t>
                    </m:r>
                    <m:r>
                      <a:rPr lang="cs-CZ" b="0" i="0" smtClean="0">
                        <a:latin typeface="Cambria Math"/>
                      </a:rPr>
                      <m:t>3−2+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a</m:t>
                    </m:r>
                    <m:r>
                      <a:rPr lang="cs-CZ" b="0" i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+3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−4=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02" y="2705082"/>
                <a:ext cx="7571881" cy="404983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171404" y="3122405"/>
                <a:ext cx="183729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𝟑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𝟒</m:t>
                      </m:r>
                      <m:r>
                        <a:rPr lang="cs-CZ" b="1" i="1" smtClean="0">
                          <a:latin typeface="Cambria Math"/>
                        </a:rPr>
                        <m:t>𝒂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404" y="3122405"/>
                <a:ext cx="1837298" cy="3755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852020" y="3619836"/>
                <a:ext cx="549111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𝑐</m:t>
                    </m:r>
                    <m:r>
                      <a:rPr lang="cs-CZ" b="0" i="1" smtClean="0">
                        <a:latin typeface="Cambria Math"/>
                      </a:rPr>
                      <m:t>)  </m:t>
                    </m:r>
                    <m:r>
                      <a:rPr lang="cs-CZ" b="1" i="1">
                        <a:latin typeface="Cambria Math"/>
                      </a:rPr>
                      <m:t>𝒂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𝒄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𝒅</m:t>
                    </m:r>
                  </m:oMath>
                </a14:m>
                <a:r>
                  <a:rPr lang="cs-CZ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dirty="0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dirty="0" smtClean="0">
                            <a:latin typeface="Cambria Math"/>
                          </a:rPr>
                          <m:t>−</m:t>
                        </m:r>
                        <m:r>
                          <a:rPr lang="cs-CZ" b="0" i="1" dirty="0" smtClean="0">
                            <a:latin typeface="Cambria Math"/>
                          </a:rPr>
                          <m:t>𝑎𝑏</m:t>
                        </m:r>
                        <m:r>
                          <a:rPr lang="cs-CZ" b="0" i="1" dirty="0" smtClean="0">
                            <a:latin typeface="Cambria Math"/>
                          </a:rPr>
                          <m:t>+</m:t>
                        </m:r>
                        <m:r>
                          <a:rPr lang="cs-CZ" b="0" i="1" dirty="0" smtClean="0">
                            <a:latin typeface="Cambria Math"/>
                          </a:rPr>
                          <m:t>𝑎𝑐</m:t>
                        </m:r>
                      </m:e>
                    </m:d>
                    <m:r>
                      <a:rPr lang="cs-CZ" b="0" i="1" dirty="0" smtClean="0">
                        <a:latin typeface="Cambria Math"/>
                      </a:rPr>
                      <m:t>𝑑</m:t>
                    </m:r>
                    <m:r>
                      <a:rPr lang="cs-CZ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dirty="0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dirty="0" smtClean="0">
                        <a:latin typeface="Cambria Math"/>
                      </a:rPr>
                      <m:t>𝒅</m:t>
                    </m:r>
                    <m:r>
                      <a:rPr lang="cs-CZ" b="1" i="1" dirty="0" smtClean="0">
                        <a:latin typeface="Cambria Math"/>
                      </a:rPr>
                      <m:t>−</m:t>
                    </m:r>
                    <m:r>
                      <a:rPr lang="cs-CZ" b="1" i="1" dirty="0" smtClean="0">
                        <a:latin typeface="Cambria Math"/>
                      </a:rPr>
                      <m:t>𝒃𝒅</m:t>
                    </m:r>
                    <m:r>
                      <a:rPr lang="cs-CZ" b="1" i="1" dirty="0" smtClean="0">
                        <a:latin typeface="Cambria Math"/>
                      </a:rPr>
                      <m:t>+</m:t>
                    </m:r>
                    <m:r>
                      <a:rPr lang="cs-CZ" b="1" i="1" dirty="0" smtClean="0">
                        <a:latin typeface="Cambria Math"/>
                      </a:rPr>
                      <m:t>𝒄𝒅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020" y="3619836"/>
                <a:ext cx="5491119" cy="375552"/>
              </a:xfrm>
              <a:prstGeom prst="rect">
                <a:avLst/>
              </a:prstGeom>
              <a:blipFill rotWithShape="1">
                <a:blip r:embed="rId7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743102" y="4067368"/>
                <a:ext cx="7682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i="1" smtClean="0">
                          <a:latin typeface="Cambria Math"/>
                        </a:rPr>
                        <m:t>𝑑</m:t>
                      </m:r>
                      <m:r>
                        <a:rPr lang="cs-CZ" i="1" smtClean="0">
                          <a:latin typeface="Cambria Math"/>
                        </a:rPr>
                        <m:t>)  </m:t>
                      </m:r>
                      <m:r>
                        <a:rPr lang="cs-CZ" b="1" i="1" smtClean="0">
                          <a:latin typeface="Cambria Math"/>
                        </a:rPr>
                        <m:t>𝒂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𝟏</m:t>
                          </m:r>
                          <m:r>
                            <a:rPr lang="cs-CZ" b="1" i="1">
                              <a:latin typeface="Cambria Math"/>
                            </a:rPr>
                            <m:t>−</m:t>
                          </m:r>
                          <m:r>
                            <a:rPr lang="cs-CZ" b="1" i="1">
                              <a:latin typeface="Cambria Math"/>
                            </a:rPr>
                            <m:t>𝒃</m:t>
                          </m:r>
                          <m:r>
                            <a:rPr lang="cs-CZ" b="1" i="1">
                              <a:latin typeface="Cambria Math"/>
                            </a:rPr>
                            <m:t>+</m:t>
                          </m:r>
                          <m:r>
                            <a:rPr lang="cs-CZ" b="1" i="1">
                              <a:latin typeface="Cambria Math"/>
                            </a:rPr>
                            <m:t>𝒂</m:t>
                          </m:r>
                          <m:d>
                            <m:dPr>
                              <m:ctrlPr>
                                <a:rPr lang="cs-CZ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1" i="1">
                                  <a:latin typeface="Cambria Math"/>
                                </a:rPr>
                                <m:t>𝒂</m:t>
                              </m:r>
                            </m:e>
                          </m:d>
                        </m:e>
                      </m:d>
                      <m:r>
                        <a:rPr lang="cs-CZ" b="1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a</m:t>
                      </m:r>
                      <m:r>
                        <a:rPr lang="cs-CZ" b="0" i="0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−1+</m:t>
                      </m:r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02" y="4067368"/>
                <a:ext cx="7682295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1145736" y="4436700"/>
                <a:ext cx="1519903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=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𝒃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36" y="4436700"/>
                <a:ext cx="1519903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852020" y="4830948"/>
                <a:ext cx="690919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e)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𝒙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𝒚</m:t>
                        </m:r>
                      </m:e>
                    </m:d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𝒚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cs-CZ" b="0" i="0" smtClean="0">
                        <a:latin typeface="Cambria Math"/>
                      </a:rPr>
                      <m:t>=4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xy</m:t>
                    </m:r>
                    <m:r>
                      <a:rPr lang="cs-CZ" b="0" i="0" smtClean="0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1" smtClean="0">
                        <a:latin typeface="Cambria Math"/>
                      </a:rPr>
                      <m:t>𝑥𝑦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𝒙𝒚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020" y="4830948"/>
                <a:ext cx="6909199" cy="375552"/>
              </a:xfrm>
              <a:prstGeom prst="rect">
                <a:avLst/>
              </a:prstGeom>
              <a:blipFill rotWithShape="1">
                <a:blip r:embed="rId10"/>
                <a:stretch>
                  <a:fillRect l="-794" t="-6452" b="-241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827584" y="5220776"/>
                <a:ext cx="58579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𝑓</m:t>
                    </m:r>
                    <m:r>
                      <a:rPr lang="cs-CZ" i="1" smtClean="0">
                        <a:latin typeface="Cambria Math"/>
                      </a:rPr>
                      <m:t>)  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𝒙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e>
                    </m:d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𝒚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</m:e>
                    </m:d>
                  </m:oMath>
                </a14:m>
                <a:r>
                  <a:rPr lang="cs-CZ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𝑥𝑦</m:t>
                        </m:r>
                        <m:r>
                          <a:rPr lang="cs-CZ" b="0" i="1" dirty="0" smtClean="0">
                            <a:latin typeface="Cambria Math"/>
                          </a:rPr>
                          <m:t>−</m:t>
                        </m:r>
                        <m:r>
                          <a:rPr lang="cs-CZ" b="0" i="1" dirty="0" smtClean="0">
                            <a:latin typeface="Cambria Math"/>
                          </a:rPr>
                          <m:t>𝑏𝑥</m:t>
                        </m:r>
                        <m:r>
                          <a:rPr lang="cs-CZ" b="0" i="1" dirty="0" smtClean="0">
                            <a:latin typeface="Cambria Math"/>
                          </a:rPr>
                          <m:t>−</m:t>
                        </m:r>
                        <m:r>
                          <a:rPr lang="cs-CZ" b="0" i="1" dirty="0" smtClean="0">
                            <a:latin typeface="Cambria Math"/>
                          </a:rPr>
                          <m:t>𝑎𝑦</m:t>
                        </m:r>
                        <m:r>
                          <a:rPr lang="cs-CZ" b="0" i="1" dirty="0" smtClean="0">
                            <a:latin typeface="Cambria Math"/>
                          </a:rPr>
                          <m:t>+</m:t>
                        </m:r>
                        <m:r>
                          <a:rPr lang="cs-CZ" b="0" i="1" dirty="0" smtClean="0">
                            <a:latin typeface="Cambria Math"/>
                          </a:rPr>
                          <m:t>𝑎𝑏</m:t>
                        </m:r>
                      </m:e>
                    </m:d>
                    <m:d>
                      <m:dPr>
                        <m:ctrlPr>
                          <a:rPr lang="cs-CZ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𝑎</m:t>
                        </m:r>
                        <m:r>
                          <a:rPr lang="cs-CZ" b="0" i="1" dirty="0" smtClean="0">
                            <a:latin typeface="Cambria Math"/>
                          </a:rPr>
                          <m:t>+</m:t>
                        </m:r>
                        <m:r>
                          <a:rPr lang="cs-CZ" b="0" i="1" dirty="0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cs-CZ" b="0" i="1" dirty="0" smtClean="0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220776"/>
                <a:ext cx="5857950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312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1145736" y="5580853"/>
                <a:ext cx="562500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𝒂𝒙𝒚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𝒂𝒃𝒙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𝒚</m:t>
                      </m:r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𝒃</m:t>
                      </m:r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𝒃𝒙𝒚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𝒙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𝒂𝒃𝒚</m:t>
                      </m:r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36" y="5580853"/>
                <a:ext cx="5625001" cy="375552"/>
              </a:xfrm>
              <a:prstGeom prst="rect">
                <a:avLst/>
              </a:prstGeom>
              <a:blipFill rotWithShape="1">
                <a:blip r:embed="rId12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89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9">
      <a:dk1>
        <a:sysClr val="windowText" lastClr="000000"/>
      </a:dk1>
      <a:lt1>
        <a:sysClr val="window" lastClr="FFFFFF"/>
      </a:lt1>
      <a:dk2>
        <a:srgbClr val="595959"/>
      </a:dk2>
      <a:lt2>
        <a:srgbClr val="DBF5F9"/>
      </a:lt2>
      <a:accent1>
        <a:srgbClr val="595959"/>
      </a:accent1>
      <a:accent2>
        <a:srgbClr val="595959"/>
      </a:accent2>
      <a:accent3>
        <a:srgbClr val="7F7F7F"/>
      </a:accent3>
      <a:accent4>
        <a:srgbClr val="F2F2F2"/>
      </a:accent4>
      <a:accent5>
        <a:srgbClr val="F2F2F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3573</TotalTime>
  <Words>1435</Words>
  <Application>Microsoft Office PowerPoint</Application>
  <PresentationFormat>Předvádění na obrazovce (4:3)</PresentationFormat>
  <Paragraphs>112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NB3;Vyhlidalova</dc:creator>
  <cp:lastModifiedBy>Vyhlídalová</cp:lastModifiedBy>
  <cp:revision>274</cp:revision>
  <dcterms:created xsi:type="dcterms:W3CDTF">2013-01-11T17:11:37Z</dcterms:created>
  <dcterms:modified xsi:type="dcterms:W3CDTF">2014-09-25T07:04:42Z</dcterms:modified>
</cp:coreProperties>
</file>