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319" r:id="rId4"/>
    <p:sldId id="325" r:id="rId5"/>
    <p:sldId id="326" r:id="rId6"/>
    <p:sldId id="320" r:id="rId7"/>
    <p:sldId id="321" r:id="rId8"/>
    <p:sldId id="322" r:id="rId9"/>
    <p:sldId id="323" r:id="rId10"/>
    <p:sldId id="32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71" autoAdjust="0"/>
  </p:normalViewPr>
  <p:slideViewPr>
    <p:cSldViewPr>
      <p:cViewPr>
        <p:scale>
          <a:sx n="80" d="100"/>
          <a:sy n="80" d="100"/>
        </p:scale>
        <p:origin x="-72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5102-90C5-475E-93E9-91D352505F84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7446-BF77-448F-A0B7-225F4D041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3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0.png"/><Relationship Id="rId13" Type="http://schemas.openxmlformats.org/officeDocument/2006/relationships/image" Target="../media/image59.png"/><Relationship Id="rId3" Type="http://schemas.openxmlformats.org/officeDocument/2006/relationships/image" Target="../media/image490.png"/><Relationship Id="rId7" Type="http://schemas.openxmlformats.org/officeDocument/2006/relationships/image" Target="../media/image530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0.png"/><Relationship Id="rId11" Type="http://schemas.openxmlformats.org/officeDocument/2006/relationships/image" Target="../media/image570.png"/><Relationship Id="rId5" Type="http://schemas.openxmlformats.org/officeDocument/2006/relationships/image" Target="../media/image511.png"/><Relationship Id="rId15" Type="http://schemas.openxmlformats.org/officeDocument/2006/relationships/image" Target="../media/image61.png"/><Relationship Id="rId10" Type="http://schemas.openxmlformats.org/officeDocument/2006/relationships/image" Target="../media/image560.png"/><Relationship Id="rId4" Type="http://schemas.openxmlformats.org/officeDocument/2006/relationships/image" Target="../media/image500.png"/><Relationship Id="rId9" Type="http://schemas.openxmlformats.org/officeDocument/2006/relationships/image" Target="../media/image550.png"/><Relationship Id="rId1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410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4.png"/><Relationship Id="rId4" Type="http://schemas.openxmlformats.org/officeDocument/2006/relationships/image" Target="../media/image510.png"/><Relationship Id="rId9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210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12" Type="http://schemas.openxmlformats.org/officeDocument/2006/relationships/image" Target="../media/image20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90.png"/><Relationship Id="rId5" Type="http://schemas.openxmlformats.org/officeDocument/2006/relationships/image" Target="../media/image130.png"/><Relationship Id="rId10" Type="http://schemas.openxmlformats.org/officeDocument/2006/relationships/image" Target="../media/image180.png"/><Relationship Id="rId4" Type="http://schemas.openxmlformats.org/officeDocument/2006/relationships/image" Target="../media/image120.png"/><Relationship Id="rId9" Type="http://schemas.openxmlformats.org/officeDocument/2006/relationships/image" Target="../media/image170.png"/><Relationship Id="rId14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30.png"/><Relationship Id="rId7" Type="http://schemas.openxmlformats.org/officeDocument/2006/relationships/image" Target="../media/image270.png"/><Relationship Id="rId12" Type="http://schemas.openxmlformats.org/officeDocument/2006/relationships/image" Target="../media/image3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5" Type="http://schemas.openxmlformats.org/officeDocument/2006/relationships/image" Target="../media/image250.png"/><Relationship Id="rId10" Type="http://schemas.openxmlformats.org/officeDocument/2006/relationships/image" Target="../media/image300.png"/><Relationship Id="rId4" Type="http://schemas.openxmlformats.org/officeDocument/2006/relationships/image" Target="../media/image240.png"/><Relationship Id="rId9" Type="http://schemas.openxmlformats.org/officeDocument/2006/relationships/image" Target="../media/image29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13" Type="http://schemas.openxmlformats.org/officeDocument/2006/relationships/image" Target="../media/image430.png"/><Relationship Id="rId18" Type="http://schemas.openxmlformats.org/officeDocument/2006/relationships/image" Target="../media/image480.png"/><Relationship Id="rId3" Type="http://schemas.openxmlformats.org/officeDocument/2006/relationships/image" Target="../media/image330.png"/><Relationship Id="rId7" Type="http://schemas.openxmlformats.org/officeDocument/2006/relationships/image" Target="../media/image370.png"/><Relationship Id="rId12" Type="http://schemas.openxmlformats.org/officeDocument/2006/relationships/image" Target="../media/image420.png"/><Relationship Id="rId17" Type="http://schemas.openxmlformats.org/officeDocument/2006/relationships/image" Target="../media/image47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0.png"/><Relationship Id="rId11" Type="http://schemas.openxmlformats.org/officeDocument/2006/relationships/image" Target="../media/image411.png"/><Relationship Id="rId5" Type="http://schemas.openxmlformats.org/officeDocument/2006/relationships/image" Target="../media/image350.png"/><Relationship Id="rId15" Type="http://schemas.openxmlformats.org/officeDocument/2006/relationships/image" Target="../media/image450.png"/><Relationship Id="rId10" Type="http://schemas.openxmlformats.org/officeDocument/2006/relationships/image" Target="../media/image400.png"/><Relationship Id="rId4" Type="http://schemas.openxmlformats.org/officeDocument/2006/relationships/image" Target="../media/image340.png"/><Relationship Id="rId9" Type="http://schemas.openxmlformats.org/officeDocument/2006/relationships/image" Target="../media/image390.png"/><Relationship Id="rId14" Type="http://schemas.openxmlformats.org/officeDocument/2006/relationships/image" Target="../media/image4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61882" y="3509784"/>
            <a:ext cx="43904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algn="ctr"/>
            <a:endParaRPr lang="cs-CZ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Početní operace s mnohočleny - procvičování</a:t>
            </a:r>
            <a:endParaRPr lang="cs-CZ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53361" y="1892044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819" y="18920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Vypočtěte: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0484" y="2436892"/>
                <a:ext cx="3069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84" y="2436892"/>
                <a:ext cx="306923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84683" y="3334584"/>
                <a:ext cx="3265125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83" y="3334584"/>
                <a:ext cx="3265125" cy="564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45930" y="4264422"/>
                <a:ext cx="34558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30" y="4264422"/>
                <a:ext cx="345588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38085" y="5139449"/>
                <a:ext cx="2159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85" y="5139449"/>
                <a:ext cx="215911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27054" y="5952369"/>
                <a:ext cx="2670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𝑥𝑧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−11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54" y="5952369"/>
                <a:ext cx="26700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568442" y="2432010"/>
                <a:ext cx="3316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442" y="2432010"/>
                <a:ext cx="331674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51448" y="2806224"/>
                <a:ext cx="3362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48" y="2806224"/>
                <a:ext cx="336239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886030" y="2801342"/>
                <a:ext cx="22640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+4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030" y="2801342"/>
                <a:ext cx="226401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661766" y="3251467"/>
                <a:ext cx="31209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+2+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766" y="3251467"/>
                <a:ext cx="312098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678838" y="3293867"/>
                <a:ext cx="15370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838" y="3293867"/>
                <a:ext cx="1537087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943019" y="4264422"/>
                <a:ext cx="4082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𝑥𝑧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19" y="4264422"/>
                <a:ext cx="408201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83938" y="4639150"/>
                <a:ext cx="3890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3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+3</m:t>
                      </m:r>
                      <m:r>
                        <a:rPr lang="cs-CZ" i="1">
                          <a:latin typeface="Cambria Math"/>
                        </a:rPr>
                        <m:t>𝑦</m:t>
                      </m:r>
                      <m:r>
                        <a:rPr lang="cs-CZ" i="1">
                          <a:latin typeface="Cambria Math"/>
                        </a:rPr>
                        <m:t>+3</m:t>
                      </m:r>
                      <m:r>
                        <a:rPr lang="cs-CZ" i="1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𝑥𝑧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38" y="4639150"/>
                <a:ext cx="3890424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718178" y="5139449"/>
                <a:ext cx="2295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78" y="5139449"/>
                <a:ext cx="229530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113551" y="5952369"/>
                <a:ext cx="1078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551" y="5952369"/>
                <a:ext cx="107811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921954" y="5952369"/>
                <a:ext cx="78816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954" y="5952369"/>
                <a:ext cx="788164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89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09143" y="349905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3283" y="390382"/>
            <a:ext cx="8532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procvičení početních operací s mnohočleny. Žák sčítá, odčítá a násobí mnohočleny a dělí mnohočlen jednočlenem.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SOU, 1. díl, 1. vydání 2002,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80-7196-253-8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62817" y="206084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3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275580" y="404664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III-2-03-04_Vyrazy_a_jejich_upravy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Jitka Vyhlídalová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07.2013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1097" y="414908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95" y="1354057"/>
            <a:ext cx="2315553" cy="194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Přímá spojnice 19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1744" y="5229200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4502" y="207759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Sčítání mnohočlenů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84317" y="2446925"/>
            <a:ext cx="7200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sečteme členy se stejnými proměnnými a stejnými exponenty.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6121" y="3257555"/>
            <a:ext cx="275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Odčítání mnohočlenů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1367" y="3626887"/>
            <a:ext cx="7187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přičteme mnohočlen opačný.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12151" y="1484784"/>
            <a:ext cx="7588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úvod si připomeňte, jak provádíme jednotlivé početní operace s mnohočleny!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14883" y="4064911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Násobení mnohočlenu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mnohočlenem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97043" y="4454302"/>
            <a:ext cx="71753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každý člen jednoho mnohočlenu vynásobíme každým členem druhého mnohočlenu.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32565" y="5244832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Dělení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mnohočlenu jednočlenem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64581" y="5614164"/>
            <a:ext cx="71683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tímto jednočlenem vydělíme každý člen mnohočlenu.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3" grpId="0"/>
      <p:bldP spid="14" grpId="0" animBg="1"/>
      <p:bldP spid="23" grpId="0"/>
      <p:bldP spid="24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7728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Sečtěte výrazy ve sloupci s výrazy v řádku: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4770371"/>
                  </p:ext>
                </p:extLst>
              </p:nvPr>
            </p:nvGraphicFramePr>
            <p:xfrm>
              <a:off x="3438438" y="1898131"/>
              <a:ext cx="4462492" cy="17900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5623"/>
                    <a:gridCol w="1115623"/>
                    <a:gridCol w="1115623"/>
                    <a:gridCol w="1115623"/>
                  </a:tblGrid>
                  <a:tr h="46340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4770371"/>
                  </p:ext>
                </p:extLst>
              </p:nvPr>
            </p:nvGraphicFramePr>
            <p:xfrm>
              <a:off x="3438438" y="1898131"/>
              <a:ext cx="4462492" cy="17900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5623"/>
                    <a:gridCol w="1115623"/>
                    <a:gridCol w="1115623"/>
                    <a:gridCol w="1115623"/>
                  </a:tblGrid>
                  <a:tr h="463406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r="-300546" b="-288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4221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734582" y="1898131"/>
                <a:ext cx="776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82" y="1898131"/>
                <a:ext cx="77675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814702" y="1898131"/>
                <a:ext cx="904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02" y="1898131"/>
                <a:ext cx="90499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822814" y="1900361"/>
                <a:ext cx="1078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814" y="1900361"/>
                <a:ext cx="107811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438438" y="2361537"/>
                <a:ext cx="1078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438" y="2361537"/>
                <a:ext cx="107811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524381" y="2865593"/>
                <a:ext cx="949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81" y="2865593"/>
                <a:ext cx="9498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569265" y="3297641"/>
                <a:ext cx="904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265" y="3297641"/>
                <a:ext cx="90499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574570" y="2361537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570" y="2361537"/>
                <a:ext cx="109677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934444" y="286559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444" y="2865593"/>
                <a:ext cx="37702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592203" y="3296091"/>
                <a:ext cx="1061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𝟏𝟕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03" y="3296091"/>
                <a:ext cx="106150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718810" y="2361537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810" y="2361537"/>
                <a:ext cx="1096775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810181" y="2861774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81" y="2861774"/>
                <a:ext cx="78579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805372" y="3274608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72" y="3274608"/>
                <a:ext cx="92365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744556" y="2370350"/>
                <a:ext cx="1234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556" y="2370350"/>
                <a:ext cx="123463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817044" y="2839497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044" y="2839497"/>
                <a:ext cx="1096775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683995" y="3283238"/>
                <a:ext cx="1234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995" y="3283238"/>
                <a:ext cx="1234632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277096" y="4077071"/>
            <a:ext cx="310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výrazů ve sloupci odečtěte výrazy v řádku: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265447"/>
              </p:ext>
            </p:extLst>
          </p:nvPr>
        </p:nvGraphicFramePr>
        <p:xfrm>
          <a:off x="3451327" y="4221088"/>
          <a:ext cx="4462492" cy="179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23"/>
                <a:gridCol w="1115623"/>
                <a:gridCol w="1115623"/>
                <a:gridCol w="1115623"/>
              </a:tblGrid>
              <a:tr h="463406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21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21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21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791569" y="4215570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569" y="4215570"/>
                <a:ext cx="415498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4769543" y="4215570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543" y="4215570"/>
                <a:ext cx="501035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686988" y="4215570"/>
                <a:ext cx="1078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988" y="4215570"/>
                <a:ext cx="107811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6909376" y="4215570"/>
                <a:ext cx="904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76" y="4215570"/>
                <a:ext cx="904991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791569" y="4723402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569" y="4723402"/>
                <a:ext cx="501035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590950" y="5157192"/>
                <a:ext cx="904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950" y="5157192"/>
                <a:ext cx="904991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590950" y="5589240"/>
                <a:ext cx="949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950" y="5589240"/>
                <a:ext cx="949875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4747100" y="4707827"/>
                <a:ext cx="545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100" y="4707827"/>
                <a:ext cx="545919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599413" y="5157192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413" y="5157192"/>
                <a:ext cx="1096775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540825" y="5589240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825" y="5589240"/>
                <a:ext cx="1096775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860113" y="4707827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113" y="4707827"/>
                <a:ext cx="923650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5805372" y="5157192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72" y="5157192"/>
                <a:ext cx="923650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/>
          <p:cNvSpPr txBox="1"/>
          <p:nvPr/>
        </p:nvSpPr>
        <p:spPr>
          <a:xfrm>
            <a:off x="4114800" y="296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5878821" y="5589240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821" y="5589240"/>
                <a:ext cx="785793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6815585" y="4707827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85" y="4707827"/>
                <a:ext cx="1096775" cy="369332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6797263" y="5154949"/>
                <a:ext cx="1234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263" y="5154949"/>
                <a:ext cx="1234632" cy="3693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823637" y="5589240"/>
                <a:ext cx="1096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637" y="5589240"/>
                <a:ext cx="1096775" cy="369332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7728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Vynásobte výrazy v řádku výrazy ve sloupci: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92969"/>
              </p:ext>
            </p:extLst>
          </p:nvPr>
        </p:nvGraphicFramePr>
        <p:xfrm>
          <a:off x="2878334" y="1911900"/>
          <a:ext cx="4934026" cy="166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939"/>
                <a:gridCol w="1788823"/>
                <a:gridCol w="2160240"/>
                <a:gridCol w="216024"/>
              </a:tblGrid>
              <a:tr h="43003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3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3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3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277097" y="4077071"/>
            <a:ext cx="256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Výrazy v řádku vydělte výrazy ve sloupci: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035971" y="1911899"/>
                <a:ext cx="1184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971" y="1911899"/>
                <a:ext cx="118423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724128" y="1931204"/>
                <a:ext cx="1613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931204"/>
                <a:ext cx="16138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113706" y="2385457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706" y="2385457"/>
                <a:ext cx="50103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142182" y="2778226"/>
                <a:ext cx="502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182" y="2778226"/>
                <a:ext cx="50238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123535" y="3154692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535" y="3154692"/>
                <a:ext cx="54373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5" name="Tabulka 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408162"/>
                  </p:ext>
                </p:extLst>
              </p:nvPr>
            </p:nvGraphicFramePr>
            <p:xfrm>
              <a:off x="2843809" y="4323475"/>
              <a:ext cx="5328591" cy="15841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2854"/>
                    <a:gridCol w="2437505"/>
                    <a:gridCol w="1872208"/>
                    <a:gridCol w="216024"/>
                  </a:tblGrid>
                  <a:tr h="410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b="0" i="1" smtClean="0">
                                    <a:latin typeface="Cambria Math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5" name="Tabulka 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408162"/>
                  </p:ext>
                </p:extLst>
              </p:nvPr>
            </p:nvGraphicFramePr>
            <p:xfrm>
              <a:off x="2843809" y="4323475"/>
              <a:ext cx="5328591" cy="15841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2854"/>
                    <a:gridCol w="2437505"/>
                    <a:gridCol w="1872208"/>
                    <a:gridCol w="216024"/>
                  </a:tblGrid>
                  <a:tr h="410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8"/>
                          <a:stretch>
                            <a:fillRect l="-758" t="-110769" r="-562121" b="-19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91355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3672716" y="2399411"/>
                <a:ext cx="185172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</a:rPr>
                        <m:t>𝒙𝒗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16" y="2399411"/>
                <a:ext cx="1851724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697418" y="2778226"/>
                <a:ext cx="1861342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𝒙𝒗</m:t>
                      </m:r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cs-C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418" y="2778226"/>
                <a:ext cx="1861342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735056" y="3182630"/>
                <a:ext cx="17860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𝒗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056" y="3182630"/>
                <a:ext cx="178606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380765" y="2385457"/>
                <a:ext cx="230056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𝟏𝟐</m:t>
                      </m:r>
                      <m:r>
                        <a:rPr lang="cs-CZ" b="1" i="1" smtClean="0">
                          <a:latin typeface="Cambria Math"/>
                        </a:rPr>
                        <m:t>𝒙𝒗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𝟏𝟔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765" y="2385457"/>
                <a:ext cx="2300566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472536" y="2751842"/>
                <a:ext cx="217232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r>
                        <a:rPr lang="cs-CZ" b="1" i="1" smtClean="0">
                          <a:latin typeface="Cambria Math"/>
                        </a:rPr>
                        <m:t>𝒙𝒗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𝟗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𝟏𝟐</m:t>
                      </m:r>
                      <m:r>
                        <a:rPr lang="cs-CZ" b="1" i="1" smtClean="0"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36" y="2751842"/>
                <a:ext cx="2172325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5692517" y="3182630"/>
                <a:ext cx="18886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𝟏𝟓</m:t>
                      </m:r>
                      <m:r>
                        <a:rPr lang="cs-CZ" b="1" i="1" smtClean="0">
                          <a:latin typeface="Cambria Math"/>
                        </a:rPr>
                        <m:t>𝒗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517" y="3182630"/>
                <a:ext cx="1888659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596283" y="4339217"/>
                <a:ext cx="25766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45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−15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−30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83" y="4339217"/>
                <a:ext cx="2576603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025338" y="5157192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38" y="5157192"/>
                <a:ext cx="501035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3025338" y="5526524"/>
                <a:ext cx="504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38" y="5526524"/>
                <a:ext cx="504433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2410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3519756" y="4787860"/>
                <a:ext cx="268682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𝟏𝟓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𝒙𝒚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756" y="4787860"/>
                <a:ext cx="2686826" cy="375552"/>
              </a:xfrm>
              <a:prstGeom prst="rect">
                <a:avLst/>
              </a:prstGeom>
              <a:blipFill rotWithShape="1">
                <a:blip r:embed="rId18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3773955" y="5157192"/>
                <a:ext cx="197188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𝟗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955" y="5157192"/>
                <a:ext cx="1971885" cy="375552"/>
              </a:xfrm>
              <a:prstGeom prst="rect">
                <a:avLst/>
              </a:prstGeom>
              <a:blipFill rotWithShape="1">
                <a:blip r:embed="rId1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3820863" y="5526524"/>
                <a:ext cx="2127442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𝟏𝟓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r>
                        <a:rPr lang="cs-CZ" b="1" i="1" smtClean="0">
                          <a:latin typeface="Cambria Math"/>
                        </a:rPr>
                        <m:t>𝒙𝒚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863" y="5526524"/>
                <a:ext cx="2127442" cy="375552"/>
              </a:xfrm>
              <a:prstGeom prst="rect">
                <a:avLst/>
              </a:prstGeom>
              <a:blipFill rotWithShape="1">
                <a:blip r:embed="rId2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6172886" y="4354070"/>
                <a:ext cx="1831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75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−30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886" y="4354070"/>
                <a:ext cx="1831463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6026532" y="4725805"/>
                <a:ext cx="200234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𝟐𝟓</m:t>
                      </m:r>
                      <m:r>
                        <a:rPr lang="cs-CZ" b="1" i="1" smtClean="0">
                          <a:latin typeface="Cambria Math"/>
                        </a:rPr>
                        <m:t>𝒙𝒚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532" y="4725805"/>
                <a:ext cx="2002343" cy="375552"/>
              </a:xfrm>
              <a:prstGeom prst="rect">
                <a:avLst/>
              </a:prstGeom>
              <a:blipFill rotWithShape="1">
                <a:blip r:embed="rId22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6249689" y="5153691"/>
                <a:ext cx="144776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𝟏𝟓</m:t>
                      </m:r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689" y="5153691"/>
                <a:ext cx="1447768" cy="375552"/>
              </a:xfrm>
              <a:prstGeom prst="rect">
                <a:avLst/>
              </a:prstGeom>
              <a:blipFill rotWithShape="1">
                <a:blip r:embed="rId23"/>
                <a:stretch>
                  <a:fillRect l="-840"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6207121" y="5523023"/>
                <a:ext cx="158081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𝟐𝟓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121" y="5523023"/>
                <a:ext cx="1580817" cy="375552"/>
              </a:xfrm>
              <a:prstGeom prst="rect">
                <a:avLst/>
              </a:prstGeom>
              <a:blipFill rotWithShape="1">
                <a:blip r:embed="rId2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70737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1620" y="166743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dán kvádr o rozměrech 3x, 5x a 2x. Určete povrch tohoto kvádru. Načrtněte obrázek.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151620" y="2313763"/>
            <a:ext cx="6516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Krychle 6"/>
          <p:cNvSpPr/>
          <p:nvPr/>
        </p:nvSpPr>
        <p:spPr>
          <a:xfrm>
            <a:off x="1331640" y="2708920"/>
            <a:ext cx="1152128" cy="1296144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547664" y="4005081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005081"/>
                <a:ext cx="50103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830605" y="3300050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605" y="3300050"/>
                <a:ext cx="5010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339752" y="3820415"/>
                <a:ext cx="501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820415"/>
                <a:ext cx="50103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3570118" y="271199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tvoří povrch kvádru?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70118" y="3282430"/>
            <a:ext cx="388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 obdélníků, z nichž dva proti sobě  jsou vždy stejné.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1619672" y="2711999"/>
            <a:ext cx="0" cy="9573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1331640" y="3669384"/>
            <a:ext cx="288032" cy="335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1619672" y="3669383"/>
            <a:ext cx="8640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865562" y="4476497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povrch kvádru tedy platí: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829553" y="4941167"/>
                <a:ext cx="46816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𝑆</m:t>
                      </m:r>
                      <m:r>
                        <a:rPr lang="cs-CZ" sz="2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∙5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∙5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53" y="4941167"/>
                <a:ext cx="468166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346440" y="4941168"/>
                <a:ext cx="3552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15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/>
                            </a:rPr>
                            <m:t>+10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440" y="4941168"/>
                <a:ext cx="355212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922625" y="5445835"/>
                <a:ext cx="1621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=2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∙31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25" y="5445835"/>
                <a:ext cx="162114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2463886" y="5445835"/>
                <a:ext cx="12390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=62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86" y="5445835"/>
                <a:ext cx="123905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15623" y="170737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115616" y="1707378"/>
                <a:ext cx="6696744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Výraz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1−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je roven:</a:t>
                </a: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 b)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−2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	    c)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d)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	e)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0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707378"/>
                <a:ext cx="6696744" cy="946991"/>
              </a:xfrm>
              <a:prstGeom prst="rect">
                <a:avLst/>
              </a:prstGeom>
              <a:blipFill rotWithShape="1">
                <a:blip r:embed="rId3"/>
                <a:stretch>
                  <a:fillRect l="-728" t="-3226" b="-70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 flipH="1">
            <a:off x="1115616" y="2654369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856451" y="270255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813996" y="3083860"/>
                <a:ext cx="2282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1−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996" y="3083860"/>
                <a:ext cx="228216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902228" y="3083860"/>
                <a:ext cx="2245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228" y="3083860"/>
                <a:ext cx="224599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062468" y="3086608"/>
                <a:ext cx="20544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468" y="3086608"/>
                <a:ext cx="205440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934676" y="3086608"/>
                <a:ext cx="13856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676" y="3086608"/>
                <a:ext cx="138563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ál 11"/>
          <p:cNvSpPr/>
          <p:nvPr/>
        </p:nvSpPr>
        <p:spPr>
          <a:xfrm>
            <a:off x="3109747" y="2180873"/>
            <a:ext cx="1462253" cy="47349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02838" y="3936645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8902" y="3936645"/>
            <a:ext cx="358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Opravte nesprávné výsledky: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708551" y="4461672"/>
                <a:ext cx="3466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51" y="4461672"/>
                <a:ext cx="346697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488971" y="4455384"/>
                <a:ext cx="39505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71" y="4455384"/>
                <a:ext cx="39505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16"/>
          <p:cNvCxnSpPr/>
          <p:nvPr/>
        </p:nvCxnSpPr>
        <p:spPr>
          <a:xfrm flipH="1" flipV="1">
            <a:off x="790870" y="4824716"/>
            <a:ext cx="7648605" cy="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18728" y="4831004"/>
            <a:ext cx="150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773622" y="5243691"/>
                <a:ext cx="3919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2−</m:t>
                        </m:r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3+</m:t>
                        </m:r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=6+2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−3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22" y="5243691"/>
                <a:ext cx="391902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400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488971" y="5243691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71" y="5243691"/>
                <a:ext cx="170751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708551" y="5735755"/>
                <a:ext cx="2367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51" y="5735755"/>
                <a:ext cx="236750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856437" y="5735755"/>
                <a:ext cx="19688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37" y="5735755"/>
                <a:ext cx="196887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12017" y="5735755"/>
                <a:ext cx="1761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17" y="5735755"/>
                <a:ext cx="176125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4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70737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259632" y="1628800"/>
                <a:ext cx="74168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Určete, o kolik je obsah čtverce o straně n menší než obsah obdélníku o stranách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cs-CZ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741682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740" t="-471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 flipH="1">
            <a:off x="539552" y="2348880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971600" y="2708920"/>
            <a:ext cx="136815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707904" y="2708920"/>
            <a:ext cx="309634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320393" y="2987271"/>
                <a:ext cx="379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393" y="2987271"/>
                <a:ext cx="37939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465976" y="3789040"/>
                <a:ext cx="379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976" y="3789040"/>
                <a:ext cx="37939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716016" y="4149080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149080"/>
                <a:ext cx="78335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810478" y="3171937"/>
                <a:ext cx="783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478" y="3171937"/>
                <a:ext cx="78335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090456" y="3064314"/>
                <a:ext cx="1130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𝑺</m:t>
                      </m:r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𝒏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56" y="3064314"/>
                <a:ext cx="11304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137020" y="3243369"/>
                <a:ext cx="2238112" cy="380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𝑺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´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𝟓</m:t>
                          </m:r>
                        </m:e>
                      </m:d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020" y="3243369"/>
                <a:ext cx="2238112" cy="3805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853965" y="4941167"/>
                <a:ext cx="3312253" cy="380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´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65" y="4941167"/>
                <a:ext cx="3312253" cy="3805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070263" y="4934367"/>
                <a:ext cx="2858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+5</m:t>
                      </m:r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+10−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263" y="4934367"/>
                <a:ext cx="285821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804247" y="4939325"/>
                <a:ext cx="1277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=7</m:t>
                      </m:r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4939325"/>
                <a:ext cx="127708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5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53361" y="1892044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475656" y="189204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Zjednodušte: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753361" y="2596111"/>
                <a:ext cx="2279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+1=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1" y="2596111"/>
                <a:ext cx="22790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753361" y="3319025"/>
                <a:ext cx="2742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−2=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1" y="3319025"/>
                <a:ext cx="274203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738420" y="4074618"/>
                <a:ext cx="1866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20" y="4074618"/>
                <a:ext cx="186698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753361" y="4797152"/>
                <a:ext cx="3113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1" y="4797152"/>
                <a:ext cx="311328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753361" y="5465187"/>
                <a:ext cx="21337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1" y="5465187"/>
                <a:ext cx="213372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911873" y="2596111"/>
                <a:ext cx="2087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−2+3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+1=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873" y="2596111"/>
                <a:ext cx="208749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4812876" y="2596111"/>
                <a:ext cx="908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8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876" y="2596111"/>
                <a:ext cx="90845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269120" y="3319025"/>
                <a:ext cx="2452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−2=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120" y="3319025"/>
                <a:ext cx="24522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510550" y="3319025"/>
                <a:ext cx="2087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−2−2=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550" y="3319025"/>
                <a:ext cx="208749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7452320" y="3335024"/>
                <a:ext cx="10366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11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335024"/>
                <a:ext cx="103669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2483768" y="4056761"/>
                <a:ext cx="1803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056761"/>
                <a:ext cx="180363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4067944" y="4074618"/>
                <a:ext cx="1028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74618"/>
                <a:ext cx="1028615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734505" y="4797395"/>
                <a:ext cx="25465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−3+3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05" y="4797395"/>
                <a:ext cx="254653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199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6082609" y="4813145"/>
                <a:ext cx="155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609" y="4813145"/>
                <a:ext cx="1552348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761571" y="5465187"/>
                <a:ext cx="14676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571" y="5465187"/>
                <a:ext cx="1467646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086433" y="5465187"/>
                <a:ext cx="1167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−12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433" y="5465187"/>
                <a:ext cx="1167051" cy="369332"/>
              </a:xfrm>
              <a:prstGeom prst="rect">
                <a:avLst/>
              </a:prstGeom>
              <a:blipFill rotWithShape="1"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1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9">
      <a:dk1>
        <a:sysClr val="windowText" lastClr="000000"/>
      </a:dk1>
      <a:lt1>
        <a:sysClr val="window" lastClr="FFFFFF"/>
      </a:lt1>
      <a:dk2>
        <a:srgbClr val="595959"/>
      </a:dk2>
      <a:lt2>
        <a:srgbClr val="DBF5F9"/>
      </a:lt2>
      <a:accent1>
        <a:srgbClr val="595959"/>
      </a:accent1>
      <a:accent2>
        <a:srgbClr val="595959"/>
      </a:accent2>
      <a:accent3>
        <a:srgbClr val="7F7F7F"/>
      </a:accent3>
      <a:accent4>
        <a:srgbClr val="F2F2F2"/>
      </a:accent4>
      <a:accent5>
        <a:srgbClr val="F2F2F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3935</TotalTime>
  <Words>1362</Words>
  <Application>Microsoft Office PowerPoint</Application>
  <PresentationFormat>Předvádění na obrazovce (4:3)</PresentationFormat>
  <Paragraphs>185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NB3;Vyhlidalova</dc:creator>
  <cp:lastModifiedBy>Vyhlídalová</cp:lastModifiedBy>
  <cp:revision>301</cp:revision>
  <dcterms:created xsi:type="dcterms:W3CDTF">2013-01-11T17:11:37Z</dcterms:created>
  <dcterms:modified xsi:type="dcterms:W3CDTF">2014-09-25T07:04:24Z</dcterms:modified>
</cp:coreProperties>
</file>