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slide" Target="slide5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9832" y="3429000"/>
            <a:ext cx="540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MATEMATIKA</a:t>
            </a: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		 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Objem a povrch 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	  hranolu 4 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0" y="836712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III-2-07-11_Objem-a-povrch-hranolu-4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Stanislav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Prucek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leden 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1097" y="41490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95" y="1354057"/>
            <a:ext cx="2315553" cy="194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068" y="5229200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194208" y="1666444"/>
                <a:ext cx="754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Kolik litrů vody se vejde do nádoby tvaru pravidelného čtyřbokého hranolu, má-li podstavnou hranu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8,4 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a výška hranolu je třikrát větší?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08" y="1666444"/>
                <a:ext cx="7543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8" t="-4717" r="-64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60000" y="1728000"/>
            <a:ext cx="44667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60000" y="2700000"/>
                <a:ext cx="83778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Převedeme na decimetry: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=8,4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=0,84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700000"/>
                <a:ext cx="837780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82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 txBox="1">
            <a:spLocks/>
          </p:cNvSpPr>
          <p:nvPr/>
        </p:nvSpPr>
        <p:spPr>
          <a:xfrm>
            <a:off x="360000" y="504000"/>
            <a:ext cx="837780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atin typeface="Arial Black" pitchFamily="34" charset="0"/>
              </a:rPr>
              <a:t>Objem a povrch hranolu - příklady</a:t>
            </a:r>
            <a:endParaRPr lang="cs-CZ" sz="3200" b="1" dirty="0"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60000" y="3996000"/>
                <a:ext cx="8377808" cy="1225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Dosadíme do vzorce: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sub>
                    </m:sSub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𝒗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𝒂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𝒄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=0,84∙0,84∙2,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52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=1,778112 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𝑑𝑚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≐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𝟕𝟖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996000"/>
                <a:ext cx="8377808" cy="1225207"/>
              </a:xfrm>
              <a:prstGeom prst="rect">
                <a:avLst/>
              </a:prstGeom>
              <a:blipFill rotWithShape="1">
                <a:blip r:embed="rId4"/>
                <a:stretch>
                  <a:fillRect l="-582" t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60000" y="5616000"/>
                <a:ext cx="83778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 smtClean="0">
                    <a:latin typeface="Times New Roman" pitchFamily="18" charset="0"/>
                    <a:cs typeface="Times New Roman" pitchFamily="18" charset="0"/>
                  </a:rPr>
                  <a:t>Do nádoby se vejde asi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𝟕𝟖</m:t>
                    </m:r>
                  </m:oMath>
                </a14:m>
                <a:r>
                  <a:rPr lang="cs-CZ" sz="2000" b="1" dirty="0" smtClean="0">
                    <a:latin typeface="Times New Roman" pitchFamily="18" charset="0"/>
                    <a:cs typeface="Times New Roman" pitchFamily="18" charset="0"/>
                  </a:rPr>
                  <a:t> litru vody.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616000"/>
                <a:ext cx="8377808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728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60000" y="3204000"/>
                <a:ext cx="83778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Určíme výšku: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=3∙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=3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0,84=2,52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204000"/>
                <a:ext cx="837780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82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4208" y="622444"/>
            <a:ext cx="75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Do nádrže tvaru kvádru o rozměrech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14m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 a hloubce 2 m bylo napuštěno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1456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hl vody. Kolik procent objemu nádrže voda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zaujímá?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0000" y="684000"/>
            <a:ext cx="44667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60000" y="2700000"/>
                <a:ext cx="8377808" cy="120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Dosadíme do vzorce: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=140∙80∙20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𝟐𝟐𝟒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𝟎𝟎𝟎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𝒅𝒎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𝟐𝟐𝟒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𝟎𝟎𝟎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𝒍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𝟐𝟒𝟎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𝒉𝒍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700000"/>
                <a:ext cx="8377808" cy="1206549"/>
              </a:xfrm>
              <a:prstGeom prst="rect">
                <a:avLst/>
              </a:prstGeom>
              <a:blipFill rotWithShape="1">
                <a:blip r:embed="rId2"/>
                <a:stretch>
                  <a:fillRect l="-582" t="-2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360000" y="5636055"/>
            <a:ext cx="8384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Voda v nádrži zaujímá 65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Šipka doleva 6">
            <a:hlinkClick r:id="rId3" action="ppaction://hlinksldjump"/>
          </p:cNvPr>
          <p:cNvSpPr/>
          <p:nvPr/>
        </p:nvSpPr>
        <p:spPr>
          <a:xfrm>
            <a:off x="360000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60000" y="1620000"/>
                <a:ext cx="83778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Převedeme na decimetry: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=14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=140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endParaRPr lang="cs-CZ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=8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=80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𝑑𝑚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83778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82" t="-33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60000" y="4140000"/>
                <a:ext cx="83845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100</m:t>
                    </m:r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%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	…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2 240 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  <a:cs typeface="Times New Roman" pitchFamily="18" charset="0"/>
                      </a:rPr>
                      <m:t>hl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1%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	…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22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4 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h𝑙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=1456 :22,4=65 %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140000"/>
                <a:ext cx="8384588" cy="1200329"/>
              </a:xfrm>
              <a:prstGeom prst="rect">
                <a:avLst/>
              </a:prstGeom>
              <a:blipFill rotWithShape="1">
                <a:blip r:embed="rId5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0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194208" y="622442"/>
                <a:ext cx="754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Délky hran kvádru jsou v poměru 2 : 4 : 6. Vypočtěte jejich délky, víte-li, že povrch kvádru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5 632 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08" y="622442"/>
                <a:ext cx="7543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8" t="-4717" r="-64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60000" y="684000"/>
            <a:ext cx="44667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60000" y="2880000"/>
                <a:ext cx="83778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Dosadíme do vzorce: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𝑺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∙(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𝒄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5 632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∙(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∙4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+4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∙6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∙6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2 816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8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24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2 816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4</m:t>
                    </m:r>
                    <m:sSup>
                      <m:sSupPr>
                        <m:ctrlPr>
                          <a:rPr lang="cs-CZ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cs-CZ" b="0" i="0" smtClean="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cs-CZ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cs-CZ" b="1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𝟖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880000"/>
                <a:ext cx="8377808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582" t="-17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Šipka doleva 6">
            <a:hlinkClick r:id="rId4" action="ppaction://hlinksldjump"/>
          </p:cNvPr>
          <p:cNvSpPr/>
          <p:nvPr/>
        </p:nvSpPr>
        <p:spPr>
          <a:xfrm>
            <a:off x="360000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60000" y="1692000"/>
                <a:ext cx="83778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Stanovíme: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endParaRPr lang="cs-CZ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=4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=6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92000"/>
                <a:ext cx="8377808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582" t="-33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60000" y="4896000"/>
                <a:ext cx="83778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Rozměry kvádru jsou: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𝟖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𝟏𝟔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𝒎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𝒃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𝟒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𝟖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𝟑𝟐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𝒎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𝟔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𝟖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𝟒𝟖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𝒎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896000"/>
                <a:ext cx="8377808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582" t="-32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9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194208" y="483945"/>
                <a:ext cx="7543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Prostor pod střechou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150 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dlouhý,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8 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široký a výška trojúhelníkového štítu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na základnu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3,5 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. Kolik tun slámy lze v tomto prostoru uskladnit, je-li hmotnost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1 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lisované slámy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100 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𝑘𝑔</m:t>
                    </m:r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08" y="483945"/>
                <a:ext cx="75436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28" t="-3289" r="-647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360000" y="684000"/>
            <a:ext cx="44667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60000" y="3276000"/>
                <a:ext cx="8377808" cy="954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Vypočítáme objem </a:t>
                </a:r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hranolu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: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sub>
                    </m:sSub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cs-CZ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𝒗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=14∙150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𝑽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𝟏𝟎𝟎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276000"/>
                <a:ext cx="8377808" cy="954428"/>
              </a:xfrm>
              <a:prstGeom prst="rect">
                <a:avLst/>
              </a:prstGeom>
              <a:blipFill rotWithShape="1">
                <a:blip r:embed="rId3"/>
                <a:stretch>
                  <a:fillRect l="-582" t="-31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60000" y="5544000"/>
                <a:ext cx="8377808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 smtClean="0">
                    <a:latin typeface="Times New Roman" pitchFamily="18" charset="0"/>
                    <a:cs typeface="Times New Roman" pitchFamily="18" charset="0"/>
                  </a:rPr>
                  <a:t>V prostoru pod střechou lze uskladnit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𝟐𝟏𝟎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𝒕𝒖𝒏</m:t>
                    </m:r>
                  </m:oMath>
                </a14:m>
                <a:r>
                  <a:rPr lang="cs-CZ" sz="2000" b="1" dirty="0" smtClean="0">
                    <a:latin typeface="Times New Roman" pitchFamily="18" charset="0"/>
                    <a:cs typeface="Times New Roman" pitchFamily="18" charset="0"/>
                  </a:rPr>
                  <a:t> lisované slámy.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544000"/>
                <a:ext cx="8377808" cy="407099"/>
              </a:xfrm>
              <a:prstGeom prst="rect">
                <a:avLst/>
              </a:prstGeom>
              <a:blipFill rotWithShape="1">
                <a:blip r:embed="rId4"/>
                <a:stretch>
                  <a:fillRect l="-728" t="-7463" b="-23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eva 5">
            <a:hlinkClick r:id="rId5" action="ppaction://hlinksldjump"/>
          </p:cNvPr>
          <p:cNvSpPr/>
          <p:nvPr/>
        </p:nvSpPr>
        <p:spPr>
          <a:xfrm>
            <a:off x="360000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60000" y="1656000"/>
                <a:ext cx="8377808" cy="1410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Vypočítáme obsah podstavy trojbokého hranolu:</a:t>
                </a:r>
              </a:p>
              <a:p>
                <a:endParaRPr lang="cs-CZ" sz="6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sub>
                    </m:sSub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 ∙ </m:t>
                        </m:r>
                        <m:sSub>
                          <m:sSubPr>
                            <m:ctrlPr>
                              <a:rPr lang="cs-CZ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cs-CZ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cs-CZ" sz="20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𝒂</m:t>
                            </m:r>
                          </m:sub>
                        </m:sSub>
                      </m:num>
                      <m:den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sz="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sz="2000" b="1" i="1"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000" b="1" i="1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sub>
                    </m:sSub>
                    <m:r>
                      <a:rPr lang="cs-CZ" sz="20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 ∙ </m:t>
                        </m:r>
                        <m:r>
                          <a:rPr lang="cs-CZ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cs-CZ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cs-CZ" sz="20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cs-CZ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𝟏𝟒</m:t>
                    </m:r>
                    <m:r>
                      <a:rPr lang="cs-CZ" sz="2000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cs-CZ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56000"/>
                <a:ext cx="8377808" cy="1410707"/>
              </a:xfrm>
              <a:prstGeom prst="rect">
                <a:avLst/>
              </a:prstGeom>
              <a:blipFill rotWithShape="1">
                <a:blip r:embed="rId6"/>
                <a:stretch>
                  <a:fillRect l="-582" t="-21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60000" y="4428000"/>
                <a:ext cx="8377808" cy="929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Vynásobíme: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=2100∙100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=210 000 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𝑘𝑔</m:t>
                    </m:r>
                  </m:oMath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𝟐𝟏𝟎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cs-CZ" b="1" i="1" smtClean="0">
                        <a:latin typeface="Cambria Math"/>
                        <a:cs typeface="Times New Roman" pitchFamily="18" charset="0"/>
                      </a:rPr>
                      <m:t>𝒕</m:t>
                    </m:r>
                  </m:oMath>
                </a14:m>
                <a:endParaRPr lang="cs-CZ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428000"/>
                <a:ext cx="8377808" cy="929550"/>
              </a:xfrm>
              <a:prstGeom prst="rect">
                <a:avLst/>
              </a:prstGeom>
              <a:blipFill rotWithShape="1">
                <a:blip r:embed="rId7"/>
                <a:stretch>
                  <a:fillRect l="-582" t="-32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4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7081" y="260648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Stereometrie – Objem a povrch těles.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znají tělesa a umí popsat všechny jejich části. Znají vzorce pro výpočet objemu a povrchu hranolu, krychle, kvádru, válce, jehlanu, kužele a koule. Počítají objemy a povrchy uvedených těles.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středních odborných učilišť, 2.díl, 1. vydání 2003,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80-7196-260-0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RNDr. Jan Slouka: Prověrky z Matematiky, vydání 1992, Nakladatelství a vydavatelství FIN Olomouc, ISBN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80-85572-27-3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Doc. RNDr. František Jirásek, DrSc. a kol.: Sbírka úloh z matematiky pro SOŠ a studijní obory SOU, 1. část, 5. vydání 1986, Prometheus, ISBN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80-85849-55-0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7081" y="191683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360000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2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3662</TotalTime>
  <Words>332</Words>
  <Application>Microsoft Office PowerPoint</Application>
  <PresentationFormat>Předvádění na obrazovce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Prucek Stanislav</dc:creator>
  <cp:lastModifiedBy>NB3</cp:lastModifiedBy>
  <cp:revision>227</cp:revision>
  <dcterms:created xsi:type="dcterms:W3CDTF">2013-01-11T17:11:37Z</dcterms:created>
  <dcterms:modified xsi:type="dcterms:W3CDTF">2014-09-23T16:12:45Z</dcterms:modified>
</cp:coreProperties>
</file>