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9" r:id="rId3"/>
    <p:sldId id="260" r:id="rId4"/>
    <p:sldId id="298" r:id="rId5"/>
    <p:sldId id="286" r:id="rId6"/>
    <p:sldId id="299" r:id="rId7"/>
    <p:sldId id="295" r:id="rId8"/>
    <p:sldId id="296" r:id="rId9"/>
    <p:sldId id="297" r:id="rId10"/>
    <p:sldId id="294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20A2A-5F6B-43A1-84CB-C91742C7ACB9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74F20-A34D-4213-AD8A-B69282A81D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14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0000" y="892479"/>
            <a:ext cx="5867400" cy="1345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429916" y="3462916"/>
            <a:ext cx="4607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ELEKTRONICKÉ </a:t>
            </a:r>
            <a:r>
              <a:rPr lang="cs-CZ" sz="3200" b="1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ZABEZPEČOVACÍ SYSTÉMY</a:t>
            </a:r>
          </a:p>
        </p:txBody>
      </p:sp>
    </p:spTree>
    <p:extLst>
      <p:ext uri="{BB962C8B-B14F-4D97-AF65-F5344CB8AC3E}">
        <p14:creationId xmlns:p14="http://schemas.microsoft.com/office/powerpoint/2010/main" val="392949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11560" y="404664"/>
            <a:ext cx="80648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Výhody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IP řešení: 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611560" y="1052736"/>
            <a:ext cx="80761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smtClean="0">
                <a:latin typeface="Times New Roman"/>
                <a:ea typeface="Times New Roman"/>
              </a:rPr>
              <a:t>podrobnější </a:t>
            </a:r>
            <a:r>
              <a:rPr lang="cs-CZ" sz="2400">
                <a:latin typeface="Times New Roman"/>
                <a:ea typeface="Times New Roman"/>
              </a:rPr>
              <a:t>obrazová informace s množstvím detailů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>
                <a:latin typeface="Times New Roman"/>
                <a:ea typeface="Times New Roman"/>
              </a:rPr>
              <a:t>přenos zvuku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>
                <a:latin typeface="Times New Roman"/>
                <a:ea typeface="Times New Roman"/>
              </a:rPr>
              <a:t>snadnější kabelové rozvody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>
                <a:latin typeface="Times New Roman"/>
                <a:ea typeface="Times New Roman"/>
              </a:rPr>
              <a:t>možnost napájení přímo po datovém kabelu PoE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>
                <a:latin typeface="Times New Roman"/>
                <a:ea typeface="Times New Roman"/>
              </a:rPr>
              <a:t>možnost lokálního záznamu přímo v </a:t>
            </a:r>
            <a:r>
              <a:rPr lang="cs-CZ" sz="2400" smtClean="0">
                <a:latin typeface="Times New Roman"/>
                <a:ea typeface="Times New Roman"/>
              </a:rPr>
              <a:t>kameře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11559" y="3244334"/>
            <a:ext cx="80648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Typy IP kamer:</a:t>
            </a:r>
          </a:p>
        </p:txBody>
      </p:sp>
      <p:sp>
        <p:nvSpPr>
          <p:cNvPr id="3" name="Obdélník 2"/>
          <p:cNvSpPr/>
          <p:nvPr/>
        </p:nvSpPr>
        <p:spPr>
          <a:xfrm>
            <a:off x="611560" y="3705999"/>
            <a:ext cx="80648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>
                <a:latin typeface="Times New Roman"/>
                <a:ea typeface="Times New Roman"/>
              </a:rPr>
              <a:t>vnitřní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>
                <a:latin typeface="Times New Roman"/>
                <a:ea typeface="Times New Roman"/>
              </a:rPr>
              <a:t>venkovní s infrapřísvitem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>
                <a:latin typeface="Times New Roman"/>
                <a:ea typeface="Times New Roman"/>
              </a:rPr>
              <a:t>otočné-PTZ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>
                <a:latin typeface="Times New Roman"/>
                <a:ea typeface="Times New Roman"/>
              </a:rPr>
              <a:t>megapixelové</a:t>
            </a:r>
          </a:p>
        </p:txBody>
      </p:sp>
    </p:spTree>
    <p:extLst>
      <p:ext uri="{BB962C8B-B14F-4D97-AF65-F5344CB8AC3E}">
        <p14:creationId xmlns:p14="http://schemas.microsoft.com/office/powerpoint/2010/main" val="68070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76434" y="332656"/>
            <a:ext cx="8640960" cy="59749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71097" y="404664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smtClean="0">
                <a:latin typeface="Times New Roman" pitchFamily="18" charset="0"/>
                <a:cs typeface="Times New Roman" pitchFamily="18" charset="0"/>
              </a:rPr>
              <a:t>Anotace:</a:t>
            </a:r>
          </a:p>
          <a:p>
            <a:r>
              <a:rPr lang="cs-CZ" sz="2400">
                <a:latin typeface="Times New Roman" pitchFamily="18" charset="0"/>
                <a:cs typeface="Times New Roman" pitchFamily="18" charset="0"/>
              </a:rPr>
              <a:t>Tato prezentace slouží k výkladu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vlastností elektronických zařízení.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Žáci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na základě studia stanoví vlastnosti a funkce jednoduchých přístrojů a komponent pro systémy EZS.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>
                <a:latin typeface="Times New Roman" pitchFamily="18" charset="0"/>
                <a:cs typeface="Times New Roman" pitchFamily="18" charset="0"/>
              </a:rPr>
            </a:br>
            <a:r>
              <a:rPr lang="cs-CZ" b="1" u="sng" smtClean="0">
                <a:latin typeface="Times New Roman" pitchFamily="18" charset="0"/>
                <a:cs typeface="Times New Roman" pitchFamily="18" charset="0"/>
              </a:rPr>
              <a:t>Použité </a:t>
            </a:r>
            <a:r>
              <a:rPr lang="cs-CZ" b="1" u="sng">
                <a:latin typeface="Times New Roman" pitchFamily="18" charset="0"/>
                <a:cs typeface="Times New Roman" pitchFamily="18" charset="0"/>
              </a:rPr>
              <a:t>zdroje</a:t>
            </a:r>
            <a:r>
              <a:rPr lang="cs-CZ" b="1" u="sng" smtClean="0"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Výpis z norem ČSN</a:t>
            </a:r>
          </a:p>
          <a:p>
            <a:pPr algn="just"/>
            <a:r>
              <a:rPr lang="cs-CZ" smtClean="0">
                <a:latin typeface="Times New Roman" pitchFamily="18" charset="0"/>
                <a:cs typeface="Times New Roman" pitchFamily="18" charset="0"/>
              </a:rPr>
              <a:t>		Ing. Jiří Kindl-Projektování bezpečnostních systémů</a:t>
            </a:r>
          </a:p>
          <a:p>
            <a:pPr algn="just"/>
            <a:r>
              <a:rPr lang="cs-CZ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http://cs.wikipedia.org/wiki/Kamerov%C3%BD_syst%C3%A9m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76434" y="4995359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>
                <a:latin typeface="Times New Roman" pitchFamily="18" charset="0"/>
                <a:cs typeface="Times New Roman" pitchFamily="18" charset="0"/>
              </a:rPr>
              <a:t>Autorem materiálu a všech jeho částí, není-li uvedeno jinak,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je Ing. Janyška Lubomír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5068" y="5269307"/>
            <a:ext cx="5867400" cy="1345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262817" y="260648"/>
            <a:ext cx="8640960" cy="46805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2304" y="548094"/>
            <a:ext cx="8352928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projektu:  Nové ICT rozvíjí matematické a odborné kompetence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projektu:  CZ.1.07/1.5.00/34.0228</a:t>
            </a:r>
          </a:p>
          <a:p>
            <a:pPr>
              <a:lnSpc>
                <a:spcPct val="150000"/>
              </a:lnSpc>
            </a:pPr>
            <a:endParaRPr lang="cs-CZ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školy:  Střední odborná škola Litovel, Komenského 677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materiálu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 III/2-14-14_ELEKTRONICKÉ 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ZABEZPEČOVACÍ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SYSTÉMY-13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Autor:  Ing.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Janyška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ubomír</a:t>
            </a:r>
          </a:p>
          <a:p>
            <a:pPr>
              <a:lnSpc>
                <a:spcPct val="150000"/>
              </a:lnSpc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Tématický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okruh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Inteligentní dům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Ročník:  III.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Datum tvorby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 10.1.2014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12303" y="4149080"/>
            <a:ext cx="8352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itchFamily="18" charset="0"/>
                <a:cs typeface="Times New Roman" pitchFamily="18" charset="0"/>
              </a:rPr>
              <a:t>Autorem materiálu a všech jeho částí, není-li uvedeno jinak, je</a:t>
            </a:r>
          </a:p>
          <a:p>
            <a:r>
              <a:rPr lang="cs-CZ">
                <a:latin typeface="Times New Roman" pitchFamily="18" charset="0"/>
                <a:cs typeface="Times New Roman" pitchFamily="18" charset="0"/>
              </a:rPr>
              <a:t>						       Ing. </a:t>
            </a:r>
            <a:r>
              <a:rPr lang="cs-CZ" err="1">
                <a:latin typeface="Times New Roman" pitchFamily="18" charset="0"/>
                <a:cs typeface="Times New Roman" pitchFamily="18" charset="0"/>
              </a:rPr>
              <a:t>Janyška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 Lubomír</a:t>
            </a:r>
          </a:p>
        </p:txBody>
      </p:sp>
      <p:pic>
        <p:nvPicPr>
          <p:cNvPr id="12" name="Picture 2" descr="G:\DUMY\LOGO S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817" y="260648"/>
            <a:ext cx="1731665" cy="145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Šipka doprava 6">
            <a:hlinkClick r:id="rId4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78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9552" y="533871"/>
            <a:ext cx="8136904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rgbClr val="FF0000"/>
              </a:contourClr>
            </a:sp3d>
          </a:bodyPr>
          <a:lstStyle/>
          <a:p>
            <a:pPr lvl="0"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SYSTÉMY </a:t>
            </a:r>
            <a:r>
              <a:rPr lang="cs-CZ" sz="2400">
                <a:solidFill>
                  <a:schemeClr val="bg1"/>
                </a:solidFill>
                <a:latin typeface="Times New Roman"/>
                <a:ea typeface="Times New Roman"/>
              </a:rPr>
              <a:t>PRŮMYSLOVÉ TELEVIZE (CCTV)</a:t>
            </a:r>
          </a:p>
        </p:txBody>
      </p:sp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539551" y="1196752"/>
            <a:ext cx="81247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Kamerový systém (</a:t>
            </a:r>
            <a:r>
              <a:rPr lang="cs-CZ" sz="2400" smtClean="0">
                <a:solidFill>
                  <a:srgbClr val="7030A0"/>
                </a:solidFill>
                <a:latin typeface="Times New Roman"/>
                <a:ea typeface="Times New Roman"/>
              </a:rPr>
              <a:t>Closed </a:t>
            </a:r>
            <a:r>
              <a:rPr lang="cs-CZ" sz="2400">
                <a:solidFill>
                  <a:srgbClr val="7030A0"/>
                </a:solidFill>
                <a:latin typeface="Times New Roman"/>
                <a:ea typeface="Times New Roman"/>
              </a:rPr>
              <a:t>Circuit Television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, uzavřený televizní okruh) je užití kamer ke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sledování prostor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, k zobrazování záběrů z kamer na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monitorech a archivaci natočených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záběrů.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049"/>
            <a:ext cx="4385270" cy="3601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5062314" y="4574312"/>
            <a:ext cx="360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Takovým kamerám se říká také průmyslové kamery nebo také průmyslová televize.</a:t>
            </a:r>
          </a:p>
        </p:txBody>
      </p:sp>
      <p:sp>
        <p:nvSpPr>
          <p:cNvPr id="2" name="Obdélník 1"/>
          <p:cNvSpPr/>
          <p:nvPr/>
        </p:nvSpPr>
        <p:spPr>
          <a:xfrm>
            <a:off x="5062314" y="2606049"/>
            <a:ext cx="35996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Patří mezi </a:t>
            </a:r>
            <a:r>
              <a:rPr lang="cs-CZ" sz="2400">
                <a:latin typeface="Times New Roman"/>
                <a:ea typeface="Times New Roman"/>
              </a:rPr>
              <a:t>nejúčinnější a nejvíce používané prostředky ochrany majetku v průmyslové a komerční činnosti</a:t>
            </a:r>
            <a:r>
              <a:rPr lang="cs-CZ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491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9552" y="533871"/>
            <a:ext cx="8136904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rgbClr val="FF0000"/>
              </a:contourClr>
            </a:sp3d>
          </a:bodyPr>
          <a:lstStyle/>
          <a:p>
            <a:pPr lvl="0"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SYSTÉMY </a:t>
            </a:r>
            <a:r>
              <a:rPr lang="cs-CZ" sz="2400">
                <a:solidFill>
                  <a:schemeClr val="bg1"/>
                </a:solidFill>
                <a:latin typeface="Times New Roman"/>
                <a:ea typeface="Times New Roman"/>
              </a:rPr>
              <a:t>PRŮMYSLOVÉ TELEVIZE (CCTV)</a:t>
            </a:r>
          </a:p>
        </p:txBody>
      </p:sp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39552" y="4293096"/>
            <a:ext cx="8035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Instalace </a:t>
            </a:r>
            <a:r>
              <a:rPr lang="cs-CZ" sz="2400">
                <a:latin typeface="Times New Roman"/>
                <a:ea typeface="Times New Roman"/>
              </a:rPr>
              <a:t>CCTV </a:t>
            </a:r>
            <a:r>
              <a:rPr lang="cs-CZ" sz="2400" smtClean="0">
                <a:latin typeface="Times New Roman"/>
                <a:ea typeface="Times New Roman"/>
              </a:rPr>
              <a:t>se provádí od </a:t>
            </a:r>
            <a:r>
              <a:rPr lang="cs-CZ" sz="2400">
                <a:latin typeface="Times New Roman"/>
                <a:ea typeface="Times New Roman"/>
              </a:rPr>
              <a:t>malých jednoduchých systémů </a:t>
            </a:r>
            <a:r>
              <a:rPr lang="cs-CZ" sz="2400" smtClean="0">
                <a:latin typeface="Times New Roman"/>
                <a:ea typeface="Times New Roman"/>
              </a:rPr>
              <a:t>(malé </a:t>
            </a:r>
            <a:r>
              <a:rPr lang="cs-CZ" sz="2400">
                <a:latin typeface="Times New Roman"/>
                <a:ea typeface="Times New Roman"/>
              </a:rPr>
              <a:t>provozovny a rodinné domy) až po velké systémy </a:t>
            </a:r>
            <a:r>
              <a:rPr lang="cs-CZ" sz="2400" smtClean="0">
                <a:latin typeface="Times New Roman"/>
                <a:ea typeface="Times New Roman"/>
              </a:rPr>
              <a:t>(nákupní </a:t>
            </a:r>
            <a:r>
              <a:rPr lang="cs-CZ" sz="2400">
                <a:latin typeface="Times New Roman"/>
                <a:ea typeface="Times New Roman"/>
              </a:rPr>
              <a:t>centra, městské kamerové systémy, výrobní závody, fotovoltaické elektrárny, </a:t>
            </a:r>
            <a:r>
              <a:rPr lang="cs-CZ" sz="2400" smtClean="0">
                <a:latin typeface="Times New Roman"/>
                <a:ea typeface="Times New Roman"/>
              </a:rPr>
              <a:t>banky</a:t>
            </a:r>
            <a:r>
              <a:rPr lang="cs-CZ" sz="2400">
                <a:latin typeface="Times New Roman"/>
                <a:ea typeface="Times New Roman"/>
              </a:rPr>
              <a:t>, úřady, veřejné budovy, ústavy nápravné výchovy, atd.).</a:t>
            </a:r>
          </a:p>
        </p:txBody>
      </p:sp>
      <p:sp>
        <p:nvSpPr>
          <p:cNvPr id="2" name="Obdélník 1"/>
          <p:cNvSpPr/>
          <p:nvPr/>
        </p:nvSpPr>
        <p:spPr>
          <a:xfrm>
            <a:off x="554088" y="1124744"/>
            <a:ext cx="8122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Z </a:t>
            </a:r>
            <a:r>
              <a:rPr lang="cs-CZ" sz="2400">
                <a:latin typeface="Times New Roman"/>
                <a:ea typeface="Times New Roman"/>
              </a:rPr>
              <a:t>jednoho stanoviště lze prostřednictvím kamerových systémů střežit rozsáhlé komplexy budov, monitorovat a zaznamenávat pohyb </a:t>
            </a:r>
            <a:r>
              <a:rPr lang="cs-CZ" sz="2400" smtClean="0">
                <a:latin typeface="Times New Roman"/>
                <a:ea typeface="Times New Roman"/>
              </a:rPr>
              <a:t>osob.</a:t>
            </a:r>
            <a:endParaRPr lang="cs-CZ" sz="2400">
              <a:latin typeface="Times New Roman"/>
              <a:ea typeface="Times New Roman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318240"/>
            <a:ext cx="6091736" cy="1852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307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11560" y="404664"/>
            <a:ext cx="80648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Hlavní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funkce kamerových systémů: </a:t>
            </a:r>
          </a:p>
        </p:txBody>
      </p:sp>
      <p:sp>
        <p:nvSpPr>
          <p:cNvPr id="5" name="Obdélník 4"/>
          <p:cNvSpPr/>
          <p:nvPr/>
        </p:nvSpPr>
        <p:spPr>
          <a:xfrm>
            <a:off x="1556292" y="1181943"/>
            <a:ext cx="71201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Prevence </a:t>
            </a:r>
            <a:r>
              <a:rPr lang="cs-CZ" sz="2400" smtClean="0">
                <a:latin typeface="Times New Roman"/>
                <a:ea typeface="Times New Roman"/>
              </a:rPr>
              <a:t>kriminality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502128" y="2982143"/>
            <a:ext cx="7174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Dohled </a:t>
            </a:r>
            <a:r>
              <a:rPr lang="cs-CZ" sz="2400">
                <a:latin typeface="Times New Roman"/>
                <a:ea typeface="Times New Roman"/>
              </a:rPr>
              <a:t>nad technologickými postupy a dodržování bezpečnosti </a:t>
            </a:r>
            <a:r>
              <a:rPr lang="cs-CZ" sz="2400" smtClean="0">
                <a:latin typeface="Times New Roman"/>
                <a:ea typeface="Times New Roman"/>
              </a:rPr>
              <a:t>práce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542228" y="1974031"/>
            <a:ext cx="7174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Identifikace osob a </a:t>
            </a:r>
            <a:r>
              <a:rPr lang="cs-CZ" sz="2400" smtClean="0">
                <a:latin typeface="Times New Roman"/>
                <a:ea typeface="Times New Roman"/>
              </a:rPr>
              <a:t>majetku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611560" y="1268760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611560" y="2060848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611560" y="3068960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>
            <a:off x="614661" y="3068960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560467" y="3877597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Návrh systémů průmyslové televize (CCTV) </a:t>
            </a:r>
            <a:r>
              <a:rPr lang="cs-CZ" sz="2400" smtClean="0">
                <a:latin typeface="Times New Roman"/>
                <a:ea typeface="Times New Roman"/>
              </a:rPr>
              <a:t>vždy vychází </a:t>
            </a:r>
            <a:r>
              <a:rPr lang="cs-CZ" sz="2400">
                <a:latin typeface="Times New Roman"/>
                <a:ea typeface="Times New Roman"/>
              </a:rPr>
              <a:t>z důkladné analýzy </a:t>
            </a:r>
            <a:r>
              <a:rPr lang="cs-CZ" sz="2400" smtClean="0">
                <a:latin typeface="Times New Roman"/>
                <a:ea typeface="Times New Roman"/>
              </a:rPr>
              <a:t>a potřeb </a:t>
            </a:r>
            <a:r>
              <a:rPr lang="cs-CZ" sz="2400">
                <a:latin typeface="Times New Roman"/>
                <a:ea typeface="Times New Roman"/>
              </a:rPr>
              <a:t>zákazníka. </a:t>
            </a:r>
          </a:p>
        </p:txBody>
      </p:sp>
      <p:sp>
        <p:nvSpPr>
          <p:cNvPr id="7" name="Obdélník 6"/>
          <p:cNvSpPr/>
          <p:nvPr/>
        </p:nvSpPr>
        <p:spPr>
          <a:xfrm>
            <a:off x="560467" y="4869160"/>
            <a:ext cx="81159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latin typeface="Times New Roman"/>
                <a:ea typeface="Times New Roman"/>
              </a:rPr>
              <a:t>Proto se </a:t>
            </a:r>
            <a:r>
              <a:rPr lang="cs-CZ" sz="2400" smtClean="0">
                <a:latin typeface="Times New Roman"/>
                <a:ea typeface="Times New Roman"/>
              </a:rPr>
              <a:t>musí použít různé soubory </a:t>
            </a:r>
            <a:r>
              <a:rPr lang="cs-CZ" sz="2400">
                <a:latin typeface="Times New Roman"/>
                <a:ea typeface="Times New Roman"/>
              </a:rPr>
              <a:t>otázek pro zákazníka, </a:t>
            </a:r>
            <a:r>
              <a:rPr lang="cs-CZ" sz="2400" smtClean="0">
                <a:latin typeface="Times New Roman"/>
                <a:ea typeface="Times New Roman"/>
              </a:rPr>
              <a:t>ve kterých se stanoví požadavky </a:t>
            </a:r>
            <a:r>
              <a:rPr lang="cs-CZ" sz="2400">
                <a:latin typeface="Times New Roman"/>
                <a:ea typeface="Times New Roman"/>
              </a:rPr>
              <a:t>na vystavění systému </a:t>
            </a:r>
            <a:r>
              <a:rPr lang="cs-CZ" sz="2400" smtClean="0">
                <a:latin typeface="Times New Roman"/>
                <a:ea typeface="Times New Roman"/>
              </a:rPr>
              <a:t>CCTV.</a:t>
            </a:r>
            <a:endParaRPr lang="cs-CZ" sz="240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4483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11560" y="404664"/>
            <a:ext cx="80648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Systém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průmyslové televize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se skládá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se z několika komponent:</a:t>
            </a:r>
          </a:p>
        </p:txBody>
      </p:sp>
      <p:sp>
        <p:nvSpPr>
          <p:cNvPr id="5" name="Obdélník 4"/>
          <p:cNvSpPr/>
          <p:nvPr/>
        </p:nvSpPr>
        <p:spPr>
          <a:xfrm>
            <a:off x="1556292" y="1181943"/>
            <a:ext cx="71201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Kamery – snímací prostředky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502128" y="2982143"/>
            <a:ext cx="7174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Zpravidla jsou doplněny i </a:t>
            </a:r>
            <a:r>
              <a:rPr lang="cs-CZ" sz="2400">
                <a:latin typeface="Times New Roman"/>
                <a:ea typeface="Times New Roman"/>
              </a:rPr>
              <a:t>o </a:t>
            </a:r>
            <a:r>
              <a:rPr lang="cs-CZ" sz="2400" smtClean="0">
                <a:latin typeface="Times New Roman"/>
                <a:ea typeface="Times New Roman"/>
              </a:rPr>
              <a:t>mikrofony a reproduktory.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502128" y="1789365"/>
            <a:ext cx="7174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Hardwarové </a:t>
            </a:r>
            <a:r>
              <a:rPr lang="cs-CZ" sz="2400" smtClean="0">
                <a:latin typeface="Times New Roman"/>
                <a:ea typeface="Times New Roman"/>
              </a:rPr>
              <a:t>vybavení - pevný </a:t>
            </a:r>
            <a:r>
              <a:rPr lang="cs-CZ" sz="2400">
                <a:latin typeface="Times New Roman"/>
                <a:ea typeface="Times New Roman"/>
              </a:rPr>
              <a:t>disk (zkratka </a:t>
            </a:r>
            <a:r>
              <a:rPr lang="cs-CZ" sz="2400" smtClean="0">
                <a:latin typeface="Times New Roman"/>
                <a:ea typeface="Times New Roman"/>
              </a:rPr>
              <a:t>HDD), je</a:t>
            </a:r>
            <a:r>
              <a:rPr lang="cs-CZ" sz="2400">
                <a:latin typeface="Times New Roman"/>
                <a:ea typeface="Times New Roman"/>
              </a:rPr>
              <a:t> </a:t>
            </a:r>
            <a:r>
              <a:rPr lang="cs-CZ" sz="2400" smtClean="0">
                <a:latin typeface="Times New Roman"/>
                <a:ea typeface="Times New Roman"/>
              </a:rPr>
              <a:t>zařízení k </a:t>
            </a:r>
            <a:r>
              <a:rPr lang="cs-CZ" sz="2400">
                <a:latin typeface="Times New Roman"/>
                <a:ea typeface="Times New Roman"/>
              </a:rPr>
              <a:t>dočasnému nebo trvalému uchovávání </a:t>
            </a:r>
            <a:r>
              <a:rPr lang="cs-CZ" sz="2400" smtClean="0">
                <a:latin typeface="Times New Roman"/>
                <a:ea typeface="Times New Roman"/>
              </a:rPr>
              <a:t>dat. 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611560" y="1268760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611560" y="2060848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611560" y="3068960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1559393" y="1181943"/>
            <a:ext cx="71201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Kamery – snímací prostředky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15" name="Šipka doprava 14"/>
          <p:cNvSpPr/>
          <p:nvPr/>
        </p:nvSpPr>
        <p:spPr>
          <a:xfrm>
            <a:off x="614661" y="3068960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>
            <a:off x="611560" y="5157191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556293" y="3825914"/>
            <a:ext cx="7120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latin typeface="Times New Roman"/>
                <a:ea typeface="Times New Roman"/>
              </a:rPr>
              <a:t>Neoddělitenou součástí jsou vždy </a:t>
            </a:r>
            <a:r>
              <a:rPr lang="cs-CZ" sz="2400" smtClean="0">
                <a:latin typeface="Times New Roman"/>
                <a:ea typeface="Times New Roman"/>
              </a:rPr>
              <a:t>záznamová </a:t>
            </a:r>
            <a:r>
              <a:rPr lang="cs-CZ" sz="2400">
                <a:latin typeface="Times New Roman"/>
                <a:ea typeface="Times New Roman"/>
              </a:rPr>
              <a:t>média pro ukládání zaznamenaných dat.</a:t>
            </a:r>
          </a:p>
        </p:txBody>
      </p:sp>
      <p:sp>
        <p:nvSpPr>
          <p:cNvPr id="17" name="Šipka doprava 16"/>
          <p:cNvSpPr/>
          <p:nvPr/>
        </p:nvSpPr>
        <p:spPr>
          <a:xfrm>
            <a:off x="659099" y="4097396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1559395" y="4885709"/>
            <a:ext cx="7120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smtClean="0">
                <a:latin typeface="Times New Roman"/>
                <a:ea typeface="Times New Roman"/>
              </a:rPr>
              <a:t>Propojení jednotlivých bloků zajišťují komunikační systémy v potřebném provedení.</a:t>
            </a:r>
            <a:endParaRPr lang="cs-CZ" sz="240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853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2" grpId="0"/>
      <p:bldP spid="14" grpId="0"/>
      <p:bldP spid="3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11560" y="404664"/>
            <a:ext cx="80648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Typy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dodávaných kamerových systémů: </a:t>
            </a:r>
          </a:p>
        </p:txBody>
      </p:sp>
      <p:sp>
        <p:nvSpPr>
          <p:cNvPr id="5" name="Obdélník 4"/>
          <p:cNvSpPr/>
          <p:nvPr/>
        </p:nvSpPr>
        <p:spPr>
          <a:xfrm>
            <a:off x="1545011" y="1536278"/>
            <a:ext cx="43586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smtClean="0">
                <a:latin typeface="Times New Roman"/>
                <a:ea typeface="Times New Roman"/>
              </a:rPr>
              <a:t>Analogové </a:t>
            </a:r>
            <a:r>
              <a:rPr lang="cs-CZ" sz="2400">
                <a:latin typeface="Times New Roman"/>
                <a:ea typeface="Times New Roman"/>
              </a:rPr>
              <a:t>kamerové systémy</a:t>
            </a:r>
          </a:p>
        </p:txBody>
      </p:sp>
      <p:sp>
        <p:nvSpPr>
          <p:cNvPr id="4" name="Obdélník 3"/>
          <p:cNvSpPr/>
          <p:nvPr/>
        </p:nvSpPr>
        <p:spPr>
          <a:xfrm>
            <a:off x="1545010" y="2910135"/>
            <a:ext cx="43586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smtClean="0">
                <a:latin typeface="Times New Roman"/>
                <a:ea typeface="Times New Roman"/>
              </a:rPr>
              <a:t>IP </a:t>
            </a:r>
            <a:r>
              <a:rPr lang="cs-CZ" sz="2400">
                <a:latin typeface="Times New Roman"/>
                <a:ea typeface="Times New Roman"/>
              </a:rPr>
              <a:t>kamerové systémy</a:t>
            </a:r>
          </a:p>
        </p:txBody>
      </p:sp>
      <p:sp>
        <p:nvSpPr>
          <p:cNvPr id="6" name="Šipka doprava 5"/>
          <p:cNvSpPr/>
          <p:nvPr/>
        </p:nvSpPr>
        <p:spPr>
          <a:xfrm>
            <a:off x="611560" y="1623095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611560" y="2996952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611560" y="4797152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331639" y="4341003"/>
            <a:ext cx="73448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Hybridní kamerové </a:t>
            </a:r>
            <a:r>
              <a:rPr lang="cs-CZ" sz="2400" smtClean="0">
                <a:latin typeface="Times New Roman"/>
                <a:ea typeface="Times New Roman"/>
              </a:rPr>
              <a:t>systémy. Jsou </a:t>
            </a:r>
            <a:r>
              <a:rPr lang="cs-CZ" sz="2400">
                <a:latin typeface="Times New Roman"/>
                <a:ea typeface="Times New Roman"/>
              </a:rPr>
              <a:t>pomyslným prostředníkem mezi analogovými a digitálními systémy a kombinují mechanismy z obou skupin.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126" y="999246"/>
            <a:ext cx="1837977" cy="1482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2602805"/>
            <a:ext cx="286702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701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11560" y="404664"/>
            <a:ext cx="80648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Analogové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kamerové systémy:</a:t>
            </a:r>
          </a:p>
        </p:txBody>
      </p:sp>
      <p:sp>
        <p:nvSpPr>
          <p:cNvPr id="5" name="Obdélník 4"/>
          <p:cNvSpPr/>
          <p:nvPr/>
        </p:nvSpPr>
        <p:spPr>
          <a:xfrm>
            <a:off x="1547664" y="980727"/>
            <a:ext cx="71287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Základem </a:t>
            </a:r>
            <a:r>
              <a:rPr lang="cs-CZ" sz="2400">
                <a:latin typeface="Times New Roman"/>
                <a:ea typeface="Times New Roman"/>
              </a:rPr>
              <a:t>analogových kamerových systémů jsou </a:t>
            </a:r>
            <a:r>
              <a:rPr lang="cs-CZ" sz="2400" smtClean="0">
                <a:latin typeface="Times New Roman"/>
                <a:ea typeface="Times New Roman"/>
              </a:rPr>
              <a:t>kamery, které se </a:t>
            </a:r>
            <a:r>
              <a:rPr lang="cs-CZ" sz="2400">
                <a:latin typeface="Times New Roman"/>
                <a:ea typeface="Times New Roman"/>
              </a:rPr>
              <a:t>vyznačují </a:t>
            </a:r>
            <a:r>
              <a:rPr lang="cs-CZ" sz="2400" smtClean="0">
                <a:latin typeface="Times New Roman"/>
                <a:ea typeface="Times New Roman"/>
              </a:rPr>
              <a:t>výhodnou cenou. Další výhodou je </a:t>
            </a:r>
            <a:r>
              <a:rPr lang="cs-CZ" sz="2400">
                <a:latin typeface="Times New Roman"/>
                <a:ea typeface="Times New Roman"/>
              </a:rPr>
              <a:t>veliký výběr různých typů kamer</a:t>
            </a:r>
            <a:r>
              <a:rPr lang="cs-CZ" sz="2400" smtClean="0">
                <a:latin typeface="Times New Roman"/>
                <a:ea typeface="Times New Roman"/>
              </a:rPr>
              <a:t>.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611560" y="1436875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3275856" y="2276872"/>
            <a:ext cx="4464495" cy="23083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cs-CZ" sz="2400">
                <a:latin typeface="Times New Roman"/>
                <a:ea typeface="Times New Roman"/>
              </a:rPr>
              <a:t>miniaturní kamery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>
                <a:latin typeface="Times New Roman"/>
                <a:ea typeface="Times New Roman"/>
              </a:rPr>
              <a:t>deskové kamery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>
                <a:latin typeface="Times New Roman"/>
                <a:ea typeface="Times New Roman"/>
              </a:rPr>
              <a:t>skryté kamery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>
                <a:latin typeface="Times New Roman"/>
                <a:ea typeface="Times New Roman"/>
              </a:rPr>
              <a:t>kamery s infra přísvitem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>
                <a:latin typeface="Times New Roman"/>
                <a:ea typeface="Times New Roman"/>
              </a:rPr>
              <a:t>antivandal kamery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>
                <a:latin typeface="Times New Roman"/>
                <a:ea typeface="Times New Roman"/>
              </a:rPr>
              <a:t>otočné kamery</a:t>
            </a:r>
          </a:p>
        </p:txBody>
      </p:sp>
      <p:sp>
        <p:nvSpPr>
          <p:cNvPr id="3" name="Obdélník 2"/>
          <p:cNvSpPr/>
          <p:nvPr/>
        </p:nvSpPr>
        <p:spPr>
          <a:xfrm>
            <a:off x="611559" y="4585196"/>
            <a:ext cx="80648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latin typeface="Times New Roman"/>
                <a:ea typeface="Times New Roman"/>
              </a:rPr>
              <a:t>Obrazy z kamer se svedou pomocí koaxiálních kabelů, datových kabelů, optických kabelů, mikrovlnných spojů ke zpracování do digitálního záznamového zařízení. </a:t>
            </a:r>
          </a:p>
        </p:txBody>
      </p:sp>
      <p:sp>
        <p:nvSpPr>
          <p:cNvPr id="9" name="Šipka doprava 8"/>
          <p:cNvSpPr/>
          <p:nvPr/>
        </p:nvSpPr>
        <p:spPr>
          <a:xfrm>
            <a:off x="611560" y="3287018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8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39552" y="980727"/>
            <a:ext cx="813690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Tyto </a:t>
            </a:r>
            <a:r>
              <a:rPr lang="cs-CZ" sz="2400">
                <a:latin typeface="Times New Roman"/>
                <a:ea typeface="Times New Roman"/>
              </a:rPr>
              <a:t>systémy jsou založeny na digitalizaci videosignálu. Pro snímání se používají síťové (IP) kamery.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9553" y="3855432"/>
            <a:ext cx="8094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Velmi </a:t>
            </a:r>
            <a:r>
              <a:rPr lang="cs-CZ" sz="2400">
                <a:latin typeface="Times New Roman"/>
                <a:ea typeface="Times New Roman"/>
              </a:rPr>
              <a:t>kvalitní IP kamery pak mají i megapixelové rozlišení a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kvalita je tak daleko lepší</a:t>
            </a:r>
            <a:r>
              <a:rPr lang="cs-CZ" sz="2400">
                <a:latin typeface="Times New Roman"/>
                <a:ea typeface="Times New Roman"/>
              </a:rPr>
              <a:t>, než u analogových kamer. Lze tak jednou kvalitní IP kamerou nahradit několik analogových.</a:t>
            </a:r>
          </a:p>
        </p:txBody>
      </p:sp>
      <p:sp>
        <p:nvSpPr>
          <p:cNvPr id="2" name="Obdélník 1"/>
          <p:cNvSpPr/>
          <p:nvPr/>
        </p:nvSpPr>
        <p:spPr>
          <a:xfrm>
            <a:off x="539553" y="2348880"/>
            <a:ext cx="8136904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Každá </a:t>
            </a:r>
            <a:r>
              <a:rPr lang="cs-CZ" sz="2400">
                <a:latin typeface="Times New Roman"/>
                <a:ea typeface="Times New Roman"/>
              </a:rPr>
              <a:t>síťová kamera má určitou IP adresu, s jejíž pomocí lze zařízení jednoznačně identifikovat na síti.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771575" y="404664"/>
            <a:ext cx="80648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IP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kamerové systémy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:</a:t>
            </a:r>
            <a:endParaRPr lang="cs-CZ" sz="240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552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1808</TotalTime>
  <Words>600</Words>
  <Application>Microsoft Office PowerPoint</Application>
  <PresentationFormat>Předvádění na obrazovce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Georgia</vt:lpstr>
      <vt:lpstr>Times New Roman</vt:lpstr>
      <vt:lpstr>Trebuchet MS</vt:lpstr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Janes</dc:creator>
  <cp:lastModifiedBy>admin</cp:lastModifiedBy>
  <cp:revision>170</cp:revision>
  <dcterms:created xsi:type="dcterms:W3CDTF">2013-03-27T08:46:28Z</dcterms:created>
  <dcterms:modified xsi:type="dcterms:W3CDTF">2020-10-14T05:58:14Z</dcterms:modified>
</cp:coreProperties>
</file>