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9" r:id="rId3"/>
    <p:sldId id="260" r:id="rId4"/>
    <p:sldId id="298" r:id="rId5"/>
    <p:sldId id="286" r:id="rId6"/>
    <p:sldId id="299" r:id="rId7"/>
    <p:sldId id="300" r:id="rId8"/>
    <p:sldId id="301" r:id="rId9"/>
    <p:sldId id="302" r:id="rId10"/>
    <p:sldId id="268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20A2A-5F6B-43A1-84CB-C91742C7ACB9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74F20-A34D-4213-AD8A-B69282A81D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143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021A2A9-993B-4557-A8EA-C1D96C161EAB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deleni.idnes.cz/opticke-kabely" TargetMode="External"/><Relationship Id="rId2" Type="http://schemas.openxmlformats.org/officeDocument/2006/relationships/hyperlink" Target="http://cs.wikipedia.org/wiki/Kamerov%C3%BD_syst%C3%A9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00000" y="892479"/>
            <a:ext cx="5867400" cy="13457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429916" y="3462916"/>
            <a:ext cx="46075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ELEKTRONICKÉ </a:t>
            </a:r>
            <a:r>
              <a:rPr lang="cs-CZ" sz="3200" b="1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ZABEZPEČOVACÍ SYSTÉMY</a:t>
            </a:r>
          </a:p>
        </p:txBody>
      </p:sp>
    </p:spTree>
    <p:extLst>
      <p:ext uri="{BB962C8B-B14F-4D97-AF65-F5344CB8AC3E}">
        <p14:creationId xmlns:p14="http://schemas.microsoft.com/office/powerpoint/2010/main" val="3929495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76434" y="332656"/>
            <a:ext cx="8640960" cy="59749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371097" y="404664"/>
            <a:ext cx="83529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smtClean="0">
                <a:latin typeface="Times New Roman" pitchFamily="18" charset="0"/>
                <a:cs typeface="Times New Roman" pitchFamily="18" charset="0"/>
              </a:rPr>
              <a:t>Anotace:</a:t>
            </a:r>
          </a:p>
          <a:p>
            <a:r>
              <a:rPr lang="cs-CZ" sz="2400">
                <a:latin typeface="Times New Roman" pitchFamily="18" charset="0"/>
                <a:cs typeface="Times New Roman" pitchFamily="18" charset="0"/>
              </a:rPr>
              <a:t>Tato prezentace slouží k výkladu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vlastností elektronických zařízení.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Žáci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na základě studia stanoví vlastnosti a funkce jednoduchých přístrojů a komponent pro systémy EZS.</a:t>
            </a:r>
            <a:endParaRPr lang="cs-CZ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>
                <a:latin typeface="Times New Roman" pitchFamily="18" charset="0"/>
                <a:cs typeface="Times New Roman" pitchFamily="18" charset="0"/>
              </a:rPr>
            </a:br>
            <a:r>
              <a:rPr lang="cs-CZ" b="1" u="sng" smtClean="0">
                <a:latin typeface="Times New Roman" pitchFamily="18" charset="0"/>
                <a:cs typeface="Times New Roman" pitchFamily="18" charset="0"/>
              </a:rPr>
              <a:t>Použité </a:t>
            </a:r>
            <a:r>
              <a:rPr lang="cs-CZ" b="1" u="sng">
                <a:latin typeface="Times New Roman" pitchFamily="18" charset="0"/>
                <a:cs typeface="Times New Roman" pitchFamily="18" charset="0"/>
              </a:rPr>
              <a:t>zdroje</a:t>
            </a:r>
            <a:r>
              <a:rPr lang="cs-CZ" b="1" u="sng" smtClean="0">
                <a:latin typeface="Times New Roman" pitchFamily="18" charset="0"/>
                <a:cs typeface="Times New Roman" pitchFamily="18" charset="0"/>
              </a:rPr>
              <a:t>: 	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Výpis z norem ČSN</a:t>
            </a:r>
          </a:p>
          <a:p>
            <a:pPr algn="just"/>
            <a:r>
              <a:rPr lang="cs-CZ" smtClean="0">
                <a:latin typeface="Times New Roman" pitchFamily="18" charset="0"/>
                <a:cs typeface="Times New Roman" pitchFamily="18" charset="0"/>
              </a:rPr>
              <a:t>		Ing. Jiří Kindl-Projektování bezpečnostních systémů</a:t>
            </a:r>
          </a:p>
          <a:p>
            <a:pPr algn="just"/>
            <a:r>
              <a:rPr lang="cs-CZ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cs-CZ" smtClean="0">
                <a:latin typeface="Times New Roman" pitchFamily="18" charset="0"/>
                <a:cs typeface="Times New Roman" pitchFamily="18" charset="0"/>
                <a:hlinkClick r:id="rId2"/>
              </a:rPr>
              <a:t>cs.wikipedia.org/wiki/Kamerov%C3%BD_syst%C3%A9m</a:t>
            </a:r>
            <a:endParaRPr lang="cs-CZ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mtClean="0">
                <a:latin typeface="Times New Roman" pitchFamily="18" charset="0"/>
                <a:cs typeface="Times New Roman" pitchFamily="18" charset="0"/>
                <a:hlinkClick r:id="rId3"/>
              </a:rPr>
              <a:t>sdeleni.idnes.cz/opticke-kabely</a:t>
            </a:r>
            <a:endParaRPr lang="cs-CZ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mtClean="0">
                <a:latin typeface="Times New Roman" pitchFamily="18" charset="0"/>
                <a:cs typeface="Times New Roman" pitchFamily="18" charset="0"/>
              </a:rPr>
              <a:t>		Ing</a:t>
            </a:r>
            <a:r>
              <a:rPr lang="cs-CZ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Marek Čadík, Ph.D.- Objektová bezpečnost II</a:t>
            </a:r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76434" y="4995359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>
                <a:latin typeface="Times New Roman" pitchFamily="18" charset="0"/>
                <a:cs typeface="Times New Roman" pitchFamily="18" charset="0"/>
              </a:rPr>
              <a:t>Autorem materiálu a všech jeho částí, není-li uvedeno jinak,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je Ing. Janyška Lubomír</a:t>
            </a:r>
            <a:endParaRPr lang="cs-CZ" sz="2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1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5068" y="5269307"/>
            <a:ext cx="5867400" cy="13457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élník 7"/>
          <p:cNvSpPr/>
          <p:nvPr/>
        </p:nvSpPr>
        <p:spPr>
          <a:xfrm>
            <a:off x="262817" y="260648"/>
            <a:ext cx="8640960" cy="46805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12304" y="548094"/>
            <a:ext cx="8352928" cy="3531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Název projektu:  Nové ICT rozvíjí matematické a odborné kompetence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Číslo projektu:  CZ.1.07/1.5.00/34.0228</a:t>
            </a:r>
          </a:p>
          <a:p>
            <a:pPr>
              <a:lnSpc>
                <a:spcPct val="150000"/>
              </a:lnSpc>
            </a:pPr>
            <a:endParaRPr lang="cs-CZ" sz="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Název školy:  Střední odborná škola Litovel, Komenského 677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Číslo materiálu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:  III/2-14-15_ELEKTRONICKÉ </a:t>
            </a:r>
            <a:r>
              <a:rPr lang="cs-CZ">
                <a:latin typeface="Times New Roman" pitchFamily="18" charset="0"/>
                <a:cs typeface="Times New Roman" pitchFamily="18" charset="0"/>
              </a:rPr>
              <a:t>ZABEZPEČOVACÍ 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SYSTÉMY-14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Autor:  Ing.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Janyška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ubomír</a:t>
            </a:r>
          </a:p>
          <a:p>
            <a:pPr>
              <a:lnSpc>
                <a:spcPct val="150000"/>
              </a:lnSpc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Tématický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okruh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: Inteligentní dům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Ročník:  III.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Datum tvorby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:  10.1.2014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12303" y="4149080"/>
            <a:ext cx="8352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latin typeface="Times New Roman" pitchFamily="18" charset="0"/>
                <a:cs typeface="Times New Roman" pitchFamily="18" charset="0"/>
              </a:rPr>
              <a:t>Autorem materiálu a všech jeho částí, není-li uvedeno jinak, je</a:t>
            </a:r>
          </a:p>
          <a:p>
            <a:r>
              <a:rPr lang="cs-CZ">
                <a:latin typeface="Times New Roman" pitchFamily="18" charset="0"/>
                <a:cs typeface="Times New Roman" pitchFamily="18" charset="0"/>
              </a:rPr>
              <a:t>						       Ing. </a:t>
            </a:r>
            <a:r>
              <a:rPr lang="cs-CZ" err="1">
                <a:latin typeface="Times New Roman" pitchFamily="18" charset="0"/>
                <a:cs typeface="Times New Roman" pitchFamily="18" charset="0"/>
              </a:rPr>
              <a:t>Janyška</a:t>
            </a:r>
            <a:r>
              <a:rPr lang="cs-CZ">
                <a:latin typeface="Times New Roman" pitchFamily="18" charset="0"/>
                <a:cs typeface="Times New Roman" pitchFamily="18" charset="0"/>
              </a:rPr>
              <a:t> Lubomír</a:t>
            </a:r>
          </a:p>
        </p:txBody>
      </p:sp>
      <p:pic>
        <p:nvPicPr>
          <p:cNvPr id="12" name="Picture 2" descr="G:\DUMY\LOGO SO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817" y="260648"/>
            <a:ext cx="1731665" cy="145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Šipka doprava 6">
            <a:hlinkClick r:id="rId4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78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39552" y="533871"/>
            <a:ext cx="8136904" cy="83099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>
              <a:contourClr>
                <a:srgbClr val="FF0000"/>
              </a:contourClr>
            </a:sp3d>
          </a:bodyPr>
          <a:lstStyle/>
          <a:p>
            <a:pPr lvl="1"/>
            <a:r>
              <a:rPr lang="cs-CZ" sz="2400" smtClean="0">
                <a:solidFill>
                  <a:schemeClr val="bg1"/>
                </a:solidFill>
                <a:latin typeface="Times New Roman"/>
                <a:ea typeface="Times New Roman"/>
              </a:rPr>
              <a:t>ZÁKLADNÍ KRITERIA PRO NÁVRH SYSTÉMU PRŮMYSLOVÉ TELEVIZE (CCTV)</a:t>
            </a:r>
            <a:endParaRPr lang="cs-CZ" sz="2400">
              <a:solidFill>
                <a:schemeClr val="bg1"/>
              </a:solidFill>
              <a:latin typeface="Times New Roman"/>
              <a:ea typeface="Times New Roman"/>
            </a:endParaRPr>
          </a:p>
        </p:txBody>
      </p:sp>
      <p:sp>
        <p:nvSpPr>
          <p:cNvPr id="8" name="Šipka doprava 7">
            <a:hlinkClick r:id="rId2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29630" y="2636912"/>
            <a:ext cx="81231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latin typeface="Times New Roman"/>
                <a:ea typeface="Times New Roman"/>
              </a:rPr>
              <a:t>Zahrnují se sem požadavky </a:t>
            </a:r>
            <a:r>
              <a:rPr lang="cs-CZ" sz="2400">
                <a:latin typeface="Times New Roman"/>
                <a:ea typeface="Times New Roman"/>
              </a:rPr>
              <a:t>na vystavění systému CCTV a to v </a:t>
            </a:r>
            <a:r>
              <a:rPr lang="cs-CZ" sz="2400" smtClean="0">
                <a:latin typeface="Times New Roman"/>
                <a:ea typeface="Times New Roman"/>
              </a:rPr>
              <a:t>oblastech:</a:t>
            </a:r>
            <a:r>
              <a:rPr lang="cs-CZ" sz="2400"/>
              <a:t> </a:t>
            </a:r>
          </a:p>
        </p:txBody>
      </p:sp>
      <p:sp>
        <p:nvSpPr>
          <p:cNvPr id="2" name="Obdélník 1"/>
          <p:cNvSpPr/>
          <p:nvPr/>
        </p:nvSpPr>
        <p:spPr>
          <a:xfrm>
            <a:off x="539552" y="1628800"/>
            <a:ext cx="81223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>
                <a:latin typeface="Times New Roman"/>
                <a:ea typeface="Times New Roman"/>
              </a:rPr>
              <a:t>N</a:t>
            </a:r>
            <a:r>
              <a:rPr lang="cs-CZ" sz="2400" smtClean="0">
                <a:latin typeface="Times New Roman"/>
                <a:ea typeface="Times New Roman"/>
              </a:rPr>
              <a:t>ávrh </a:t>
            </a:r>
            <a:r>
              <a:rPr lang="cs-CZ" sz="2400">
                <a:latin typeface="Times New Roman"/>
                <a:ea typeface="Times New Roman"/>
              </a:rPr>
              <a:t>systémů průmyslové televize (CCTV) vychází z </a:t>
            </a:r>
            <a:r>
              <a:rPr lang="cs-CZ" sz="2400" smtClean="0">
                <a:latin typeface="Times New Roman"/>
                <a:ea typeface="Times New Roman"/>
              </a:rPr>
              <a:t>analýzy </a:t>
            </a:r>
            <a:r>
              <a:rPr lang="cs-CZ" sz="2400">
                <a:latin typeface="Times New Roman"/>
                <a:ea typeface="Times New Roman"/>
              </a:rPr>
              <a:t>potřeb zákazníka.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1547664" y="3771901"/>
            <a:ext cx="71051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Snímání</a:t>
            </a:r>
            <a:r>
              <a:rPr lang="cs-CZ" sz="2400" smtClean="0">
                <a:latin typeface="Times New Roman"/>
                <a:ea typeface="Times New Roman"/>
              </a:rPr>
              <a:t>:</a:t>
            </a:r>
          </a:p>
          <a:p>
            <a:pPr marL="1714500" lvl="3" indent="-342900">
              <a:buFont typeface="Arial" pitchFamily="34" charset="0"/>
              <a:buChar char="•"/>
            </a:pPr>
            <a:r>
              <a:rPr lang="cs-CZ" sz="2400" smtClean="0">
                <a:latin typeface="Times New Roman"/>
                <a:ea typeface="Times New Roman"/>
              </a:rPr>
              <a:t>černobílé/barevné</a:t>
            </a:r>
            <a:endParaRPr lang="cs-CZ" sz="2400">
              <a:latin typeface="Times New Roman"/>
              <a:ea typeface="Times New Roman"/>
            </a:endParaRPr>
          </a:p>
          <a:p>
            <a:pPr marL="1714500" lvl="3" indent="-342900">
              <a:buFont typeface="Arial" pitchFamily="34" charset="0"/>
              <a:buChar char="•"/>
            </a:pPr>
            <a:r>
              <a:rPr lang="cs-CZ" sz="2400" smtClean="0">
                <a:latin typeface="Times New Roman"/>
                <a:ea typeface="Times New Roman"/>
              </a:rPr>
              <a:t>standardní </a:t>
            </a:r>
            <a:r>
              <a:rPr lang="cs-CZ" sz="2400">
                <a:latin typeface="Times New Roman"/>
                <a:ea typeface="Times New Roman"/>
              </a:rPr>
              <a:t>rozlišení/ vysoké </a:t>
            </a:r>
            <a:r>
              <a:rPr lang="cs-CZ" sz="2400" smtClean="0">
                <a:latin typeface="Times New Roman"/>
                <a:ea typeface="Times New Roman"/>
              </a:rPr>
              <a:t>rozlišení</a:t>
            </a:r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529630" y="3861048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1"/>
          <p:cNvSpPr/>
          <p:nvPr/>
        </p:nvSpPr>
        <p:spPr>
          <a:xfrm>
            <a:off x="529630" y="5445224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547664" y="5085184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Záznamu</a:t>
            </a:r>
          </a:p>
          <a:p>
            <a:pPr marL="1714500" lvl="3" indent="-342900">
              <a:buFont typeface="Arial" pitchFamily="34" charset="0"/>
              <a:buChar char="•"/>
            </a:pPr>
            <a:r>
              <a:rPr lang="cs-CZ" sz="2400" smtClean="0">
                <a:latin typeface="Times New Roman"/>
                <a:ea typeface="Times New Roman"/>
              </a:rPr>
              <a:t>VHS/S </a:t>
            </a:r>
            <a:r>
              <a:rPr lang="cs-CZ" sz="2400">
                <a:latin typeface="Times New Roman"/>
                <a:ea typeface="Times New Roman"/>
              </a:rPr>
              <a:t>– </a:t>
            </a:r>
            <a:r>
              <a:rPr lang="cs-CZ" sz="2400" smtClean="0">
                <a:latin typeface="Times New Roman"/>
                <a:ea typeface="Times New Roman"/>
              </a:rPr>
              <a:t>VHS/digital</a:t>
            </a:r>
            <a:r>
              <a:rPr lang="cs-CZ" sz="2400">
                <a:latin typeface="Times New Roman"/>
                <a:ea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24913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39552" y="533871"/>
            <a:ext cx="8136904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>
              <a:contourClr>
                <a:srgbClr val="FF0000"/>
              </a:contourClr>
            </a:sp3d>
          </a:bodyPr>
          <a:lstStyle/>
          <a:p>
            <a:pPr lvl="0" algn="ctr"/>
            <a:r>
              <a:rPr lang="cs-CZ" sz="2400" smtClean="0">
                <a:solidFill>
                  <a:schemeClr val="bg1"/>
                </a:solidFill>
                <a:latin typeface="Times New Roman"/>
                <a:ea typeface="Times New Roman"/>
              </a:rPr>
              <a:t>SYSTÉMY </a:t>
            </a:r>
            <a:r>
              <a:rPr lang="cs-CZ" sz="2400">
                <a:solidFill>
                  <a:schemeClr val="bg1"/>
                </a:solidFill>
                <a:latin typeface="Times New Roman"/>
                <a:ea typeface="Times New Roman"/>
              </a:rPr>
              <a:t>PRŮMYSLOVÉ TELEVIZE (CCTV)</a:t>
            </a:r>
          </a:p>
        </p:txBody>
      </p:sp>
      <p:sp>
        <p:nvSpPr>
          <p:cNvPr id="8" name="Šipka doprava 7">
            <a:hlinkClick r:id="rId2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554088" y="1124744"/>
            <a:ext cx="81223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latin typeface="Times New Roman"/>
                <a:ea typeface="Times New Roman"/>
              </a:rPr>
              <a:t>Rozsah </a:t>
            </a:r>
            <a:r>
              <a:rPr lang="cs-CZ" sz="2400">
                <a:latin typeface="Times New Roman"/>
                <a:ea typeface="Times New Roman"/>
              </a:rPr>
              <a:t>systému je dán počtem kamer, kdy se může jednat o systém s černobílým nebo barevným </a:t>
            </a:r>
            <a:r>
              <a:rPr lang="cs-CZ" sz="2400" smtClean="0">
                <a:latin typeface="Times New Roman"/>
                <a:ea typeface="Times New Roman"/>
              </a:rPr>
              <a:t>rozlišením.</a:t>
            </a:r>
            <a:endParaRPr lang="cs-CZ" sz="2400">
              <a:latin typeface="Times New Roman"/>
              <a:ea typeface="Times New Roman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54088" y="2204864"/>
            <a:ext cx="81223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Vhodným a častým řešením je kombinovaný 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systém.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871932"/>
            <a:ext cx="3146387" cy="234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3336" y="2871932"/>
            <a:ext cx="2963120" cy="234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bdélník 5"/>
          <p:cNvSpPr/>
          <p:nvPr/>
        </p:nvSpPr>
        <p:spPr>
          <a:xfrm>
            <a:off x="530796" y="5445224"/>
            <a:ext cx="81456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>
                <a:latin typeface="Times New Roman"/>
                <a:ea typeface="Times New Roman"/>
              </a:rPr>
              <a:t>Zdokonalování technologie zlepšuje možnosti snímání kamer. </a:t>
            </a:r>
          </a:p>
        </p:txBody>
      </p:sp>
      <p:sp>
        <p:nvSpPr>
          <p:cNvPr id="7" name="Šipka doprava 6"/>
          <p:cNvSpPr/>
          <p:nvPr/>
        </p:nvSpPr>
        <p:spPr>
          <a:xfrm rot="10800000">
            <a:off x="3995936" y="3284984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4716016" y="4045217"/>
            <a:ext cx="504056" cy="3918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078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Šipka doprava 7">
            <a:hlinkClick r:id="rId2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560467" y="692696"/>
            <a:ext cx="81159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latin typeface="Times New Roman"/>
                <a:ea typeface="Times New Roman"/>
              </a:rPr>
              <a:t>Fyzikální zákony umožňují použití černobílého snímání ve ztížených světelných podmínkách.</a:t>
            </a:r>
            <a:endParaRPr lang="cs-CZ" sz="2400">
              <a:latin typeface="Times New Roman"/>
              <a:ea typeface="Times New Roman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74978" y="1556792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latin typeface="Times New Roman"/>
                <a:ea typeface="Times New Roman"/>
              </a:rPr>
              <a:t>Přesto schopnost </a:t>
            </a:r>
            <a:r>
              <a:rPr lang="cs-CZ" sz="2400">
                <a:latin typeface="Times New Roman"/>
                <a:ea typeface="Times New Roman"/>
              </a:rPr>
              <a:t>barevných kamer </a:t>
            </a:r>
            <a:r>
              <a:rPr lang="cs-CZ" sz="2400" smtClean="0">
                <a:latin typeface="Times New Roman"/>
                <a:ea typeface="Times New Roman"/>
              </a:rPr>
              <a:t>pracovat při umělém  a slabém osvětlení se </a:t>
            </a:r>
            <a:r>
              <a:rPr lang="cs-CZ" sz="2400">
                <a:latin typeface="Times New Roman"/>
                <a:ea typeface="Times New Roman"/>
              </a:rPr>
              <a:t>neustále zlepšuje. </a:t>
            </a:r>
          </a:p>
        </p:txBody>
      </p:sp>
      <p:sp>
        <p:nvSpPr>
          <p:cNvPr id="7" name="Obdélník 6"/>
          <p:cNvSpPr/>
          <p:nvPr/>
        </p:nvSpPr>
        <p:spPr>
          <a:xfrm>
            <a:off x="523887" y="5307914"/>
            <a:ext cx="81159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latin typeface="Times New Roman"/>
                <a:ea typeface="Times New Roman"/>
              </a:rPr>
              <a:t>I přesto je jistá omezená schopnost </a:t>
            </a:r>
            <a:r>
              <a:rPr lang="cs-CZ" sz="2400">
                <a:latin typeface="Times New Roman"/>
                <a:ea typeface="Times New Roman"/>
              </a:rPr>
              <a:t>věrně zobrazit konkrétní barvu za umělého osvětlení..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101" y="2615248"/>
            <a:ext cx="6157262" cy="2522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Šipka doprava 8"/>
          <p:cNvSpPr/>
          <p:nvPr/>
        </p:nvSpPr>
        <p:spPr>
          <a:xfrm>
            <a:off x="683568" y="2852936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74979" y="3425309"/>
            <a:ext cx="18367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Kamera pro noční snímání</a:t>
            </a:r>
          </a:p>
        </p:txBody>
      </p:sp>
    </p:spTree>
    <p:extLst>
      <p:ext uri="{BB962C8B-B14F-4D97-AF65-F5344CB8AC3E}">
        <p14:creationId xmlns:p14="http://schemas.microsoft.com/office/powerpoint/2010/main" val="3344839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Šipka doprava 7">
            <a:hlinkClick r:id="rId2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539550" y="404664"/>
            <a:ext cx="81369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Při návrhu 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systémů průmyslové televize </a:t>
            </a:r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je stěžejní řešení přenosu signálu</a:t>
            </a:r>
            <a:endParaRPr lang="cs-CZ" sz="240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9549" y="2492896"/>
            <a:ext cx="8208913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solidFill>
                  <a:schemeClr val="bg1"/>
                </a:solidFill>
                <a:latin typeface="Times New Roman"/>
                <a:ea typeface="Times New Roman"/>
              </a:rPr>
              <a:t>V současné době je realitou přenos </a:t>
            </a:r>
            <a:r>
              <a:rPr lang="cs-CZ" sz="2400">
                <a:solidFill>
                  <a:schemeClr val="bg1"/>
                </a:solidFill>
                <a:latin typeface="Times New Roman"/>
                <a:ea typeface="Times New Roman"/>
              </a:rPr>
              <a:t>v digitální </a:t>
            </a:r>
            <a:r>
              <a:rPr lang="cs-CZ" sz="2400" smtClean="0">
                <a:solidFill>
                  <a:schemeClr val="bg1"/>
                </a:solidFill>
                <a:latin typeface="Times New Roman"/>
                <a:ea typeface="Times New Roman"/>
              </a:rPr>
              <a:t>formě.</a:t>
            </a:r>
            <a:endParaRPr lang="cs-CZ" sz="2400">
              <a:solidFill>
                <a:schemeClr val="bg1"/>
              </a:solidFill>
              <a:latin typeface="Times New Roman"/>
              <a:ea typeface="Times New Roman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539550" y="1556792"/>
            <a:ext cx="813690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latin typeface="Times New Roman"/>
                <a:ea typeface="Times New Roman"/>
              </a:rPr>
              <a:t>Musí se rozlišovat oddělený přenos </a:t>
            </a:r>
            <a:r>
              <a:rPr lang="cs-CZ" sz="2400">
                <a:latin typeface="Times New Roman"/>
                <a:ea typeface="Times New Roman"/>
              </a:rPr>
              <a:t>videosignálu a </a:t>
            </a:r>
            <a:r>
              <a:rPr lang="cs-CZ" sz="2400" smtClean="0">
                <a:latin typeface="Times New Roman"/>
                <a:ea typeface="Times New Roman"/>
              </a:rPr>
              <a:t>přenos </a:t>
            </a:r>
            <a:r>
              <a:rPr lang="cs-CZ" sz="2400">
                <a:latin typeface="Times New Roman"/>
                <a:ea typeface="Times New Roman"/>
              </a:rPr>
              <a:t>řídících signálů. </a:t>
            </a:r>
          </a:p>
        </p:txBody>
      </p:sp>
      <p:sp>
        <p:nvSpPr>
          <p:cNvPr id="3" name="Obdélník 2"/>
          <p:cNvSpPr/>
          <p:nvPr/>
        </p:nvSpPr>
        <p:spPr>
          <a:xfrm>
            <a:off x="510602" y="3645024"/>
            <a:ext cx="81369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>
                <a:latin typeface="Times New Roman"/>
                <a:ea typeface="Times New Roman"/>
              </a:rPr>
              <a:t>Zpravidla se jedná o přenos po komutovaných či vyhrazených linkách jednotné telefonní sítě (JTS) nebo po ISDN linkách. 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510602" y="4885709"/>
            <a:ext cx="81689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latin typeface="Times New Roman"/>
                <a:ea typeface="Times New Roman"/>
              </a:rPr>
              <a:t>Propojení jednotlivých bloků zajišťují komunikační systémy v potřebném provedení.</a:t>
            </a:r>
            <a:endParaRPr lang="cs-CZ" sz="240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28533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Šipka doprava 7">
            <a:hlinkClick r:id="rId2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539550" y="404664"/>
            <a:ext cx="81369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Základní 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druhy a typy přenosu: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1907704" y="1037927"/>
            <a:ext cx="633670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latin typeface="Times New Roman"/>
                <a:ea typeface="Times New Roman"/>
              </a:rPr>
              <a:t>Přenos </a:t>
            </a:r>
            <a:r>
              <a:rPr lang="cs-CZ" sz="2400">
                <a:latin typeface="Times New Roman"/>
                <a:ea typeface="Times New Roman"/>
              </a:rPr>
              <a:t>po nesymetrickém vedení (koax. kabel)  </a:t>
            </a:r>
          </a:p>
        </p:txBody>
      </p:sp>
      <p:sp>
        <p:nvSpPr>
          <p:cNvPr id="3" name="Obdélník 2"/>
          <p:cNvSpPr/>
          <p:nvPr/>
        </p:nvSpPr>
        <p:spPr>
          <a:xfrm>
            <a:off x="1907704" y="3699469"/>
            <a:ext cx="65957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>
                <a:latin typeface="Times New Roman"/>
                <a:ea typeface="Times New Roman"/>
              </a:rPr>
              <a:t>Přenos po symetrickém vedení (kroucený pár) 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5004047" y="4441417"/>
            <a:ext cx="36724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>
                <a:latin typeface="Times New Roman"/>
                <a:ea typeface="Times New Roman"/>
              </a:rPr>
              <a:t>Propojení jednotlivých umožňuje přenos do vzdálenosti cca </a:t>
            </a:r>
            <a:r>
              <a:rPr lang="cs-CZ" sz="2400" smtClean="0">
                <a:latin typeface="Times New Roman"/>
                <a:ea typeface="Times New Roman"/>
              </a:rPr>
              <a:t>10km.</a:t>
            </a:r>
            <a:endParaRPr lang="cs-CZ" sz="2400">
              <a:latin typeface="Times New Roman"/>
              <a:ea typeface="Times New Roman"/>
            </a:endParaRPr>
          </a:p>
        </p:txBody>
      </p:sp>
      <p:sp>
        <p:nvSpPr>
          <p:cNvPr id="2" name="Šipka doprava 1"/>
          <p:cNvSpPr/>
          <p:nvPr/>
        </p:nvSpPr>
        <p:spPr>
          <a:xfrm>
            <a:off x="539550" y="1124744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552174" y="2428116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>
            <a:off x="549942" y="3786285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1"/>
          <p:cNvSpPr/>
          <p:nvPr/>
        </p:nvSpPr>
        <p:spPr>
          <a:xfrm>
            <a:off x="588042" y="5226247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499592"/>
            <a:ext cx="2880320" cy="2145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délník 4"/>
          <p:cNvSpPr/>
          <p:nvPr/>
        </p:nvSpPr>
        <p:spPr>
          <a:xfrm>
            <a:off x="5004047" y="1628800"/>
            <a:ext cx="366171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>
                <a:latin typeface="Times New Roman"/>
                <a:ea typeface="Times New Roman"/>
              </a:rPr>
              <a:t>J</a:t>
            </a:r>
            <a:r>
              <a:rPr lang="cs-CZ" sz="2400" smtClean="0">
                <a:latin typeface="Times New Roman"/>
                <a:ea typeface="Times New Roman"/>
              </a:rPr>
              <a:t>edná </a:t>
            </a:r>
            <a:r>
              <a:rPr lang="cs-CZ" sz="2400">
                <a:latin typeface="Times New Roman"/>
                <a:ea typeface="Times New Roman"/>
              </a:rPr>
              <a:t>se o nejčastější způsob přenosu, který je omezen řádově na stovky metrů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312988"/>
            <a:ext cx="2880320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970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4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Šipka doprava 7">
            <a:hlinkClick r:id="rId2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539550" y="404664"/>
            <a:ext cx="81369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Základní 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druhy a typy přenosu: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1907704" y="1037927"/>
            <a:ext cx="633670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latin typeface="Times New Roman"/>
                <a:ea typeface="Times New Roman"/>
              </a:rPr>
              <a:t>Bezdrátový </a:t>
            </a:r>
            <a:r>
              <a:rPr lang="cs-CZ" sz="2400">
                <a:latin typeface="Times New Roman"/>
                <a:ea typeface="Times New Roman"/>
              </a:rPr>
              <a:t>přenos. </a:t>
            </a:r>
          </a:p>
        </p:txBody>
      </p:sp>
      <p:sp>
        <p:nvSpPr>
          <p:cNvPr id="3" name="Obdélník 2"/>
          <p:cNvSpPr/>
          <p:nvPr/>
        </p:nvSpPr>
        <p:spPr>
          <a:xfrm>
            <a:off x="1907704" y="3699469"/>
            <a:ext cx="65957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latin typeface="Times New Roman"/>
                <a:ea typeface="Times New Roman"/>
              </a:rPr>
              <a:t>Přenos </a:t>
            </a:r>
            <a:r>
              <a:rPr lang="cs-CZ" sz="2400">
                <a:latin typeface="Times New Roman"/>
                <a:ea typeface="Times New Roman"/>
              </a:rPr>
              <a:t>po optickém vlákně 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5004047" y="4074317"/>
            <a:ext cx="367240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latin typeface="Times New Roman"/>
                <a:ea typeface="Times New Roman"/>
              </a:rPr>
              <a:t>Ztráty </a:t>
            </a:r>
            <a:r>
              <a:rPr lang="cs-CZ" sz="2400">
                <a:latin typeface="Times New Roman"/>
                <a:ea typeface="Times New Roman"/>
              </a:rPr>
              <a:t>při přenosu jsou nízké a nedochází k žádným el. rušením. Přenos je možný až do vzdálenosti 50km. </a:t>
            </a:r>
          </a:p>
        </p:txBody>
      </p:sp>
      <p:sp>
        <p:nvSpPr>
          <p:cNvPr id="2" name="Šipka doprava 1"/>
          <p:cNvSpPr/>
          <p:nvPr/>
        </p:nvSpPr>
        <p:spPr>
          <a:xfrm>
            <a:off x="539550" y="1124744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552174" y="2519088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>
            <a:off x="549942" y="3786285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1"/>
          <p:cNvSpPr/>
          <p:nvPr/>
        </p:nvSpPr>
        <p:spPr>
          <a:xfrm>
            <a:off x="588042" y="5226247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5004047" y="1628800"/>
            <a:ext cx="366171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latin typeface="Times New Roman"/>
                <a:ea typeface="Times New Roman"/>
              </a:rPr>
              <a:t>Tento </a:t>
            </a:r>
            <a:r>
              <a:rPr lang="cs-CZ" sz="2400">
                <a:latin typeface="Times New Roman"/>
                <a:ea typeface="Times New Roman"/>
              </a:rPr>
              <a:t>přenos je schválen podle kmitočtových pásem dle normy GL 14/R/2000 ČTÚ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01" y="1558204"/>
            <a:ext cx="245745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074317"/>
            <a:ext cx="3096343" cy="2398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528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4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Šipka doprava 7">
            <a:hlinkClick r:id="rId2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539550" y="404664"/>
            <a:ext cx="81369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Některé 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druhy přenosu videosignálu</a:t>
            </a:r>
          </a:p>
          <a:p>
            <a:r>
              <a:rPr lang="cs-CZ" sz="2400"/>
              <a:t> 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18" y="1124744"/>
            <a:ext cx="5112568" cy="2235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639" y="3482967"/>
            <a:ext cx="6528725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7566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1880</TotalTime>
  <Words>455</Words>
  <Application>Microsoft Office PowerPoint</Application>
  <PresentationFormat>Předvádění na obrazovce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Calibri</vt:lpstr>
      <vt:lpstr>Georgia</vt:lpstr>
      <vt:lpstr>Times New Roman</vt:lpstr>
      <vt:lpstr>Trebuchet MS</vt:lpstr>
      <vt:lpstr>Aerodynamika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Janes</dc:creator>
  <cp:lastModifiedBy>admin</cp:lastModifiedBy>
  <cp:revision>178</cp:revision>
  <dcterms:created xsi:type="dcterms:W3CDTF">2013-03-27T08:46:28Z</dcterms:created>
  <dcterms:modified xsi:type="dcterms:W3CDTF">2020-10-14T05:58:59Z</dcterms:modified>
</cp:coreProperties>
</file>