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9" r:id="rId3"/>
    <p:sldId id="260" r:id="rId4"/>
    <p:sldId id="261" r:id="rId5"/>
    <p:sldId id="262" r:id="rId6"/>
    <p:sldId id="269" r:id="rId7"/>
    <p:sldId id="263" r:id="rId8"/>
    <p:sldId id="264" r:id="rId9"/>
    <p:sldId id="268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20A2A-5F6B-43A1-84CB-C91742C7ACB9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74F20-A34D-4213-AD8A-B69282A81D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143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974F20-A34D-4213-AD8A-B69282A81DB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840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021A2A9-993B-4557-A8EA-C1D96C161EAB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00000" y="892479"/>
            <a:ext cx="5867400" cy="13457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213420" y="3462916"/>
            <a:ext cx="5040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ELEKTROTECHNICKÉ </a:t>
            </a:r>
            <a:r>
              <a:rPr lang="cs-CZ" sz="3200" b="1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MATERIÁLY </a:t>
            </a:r>
          </a:p>
        </p:txBody>
      </p:sp>
    </p:spTree>
    <p:extLst>
      <p:ext uri="{BB962C8B-B14F-4D97-AF65-F5344CB8AC3E}">
        <p14:creationId xmlns:p14="http://schemas.microsoft.com/office/powerpoint/2010/main" val="3929495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5068" y="5269307"/>
            <a:ext cx="5867400" cy="13457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élník 7"/>
          <p:cNvSpPr/>
          <p:nvPr/>
        </p:nvSpPr>
        <p:spPr>
          <a:xfrm>
            <a:off x="262817" y="260648"/>
            <a:ext cx="8640960" cy="46805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12304" y="548094"/>
            <a:ext cx="8352928" cy="3531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Název projektu:  Nové ICT rozvíjí matematické a odborné kompetence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Číslo projektu:  CZ.1.07/1.5.00/34.0228</a:t>
            </a:r>
          </a:p>
          <a:p>
            <a:pPr>
              <a:lnSpc>
                <a:spcPct val="150000"/>
              </a:lnSpc>
            </a:pPr>
            <a:endParaRPr lang="cs-CZ" sz="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Název školy:  Střední odborná škola Litovel, Komenského 677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Číslo materiálu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:  III/2-15-02_ELEKTROTECHNICKÉ MATERIÁLY - vlastnosti</a:t>
            </a:r>
          </a:p>
          <a:p>
            <a:pPr>
              <a:lnSpc>
                <a:spcPct val="150000"/>
              </a:lnSpc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Autor:  Ing. Janyška Lubomír</a:t>
            </a:r>
          </a:p>
          <a:p>
            <a:pPr>
              <a:lnSpc>
                <a:spcPct val="150000"/>
              </a:lnSpc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Tématický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okruh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: Elektrotechnologie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Ročník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:  I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Datum tvorby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:  1.12.2013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12303" y="4149080"/>
            <a:ext cx="8352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latin typeface="Times New Roman" pitchFamily="18" charset="0"/>
                <a:cs typeface="Times New Roman" pitchFamily="18" charset="0"/>
              </a:rPr>
              <a:t>Autorem materiálu a všech jeho částí, není-li uvedeno jinak, je</a:t>
            </a:r>
          </a:p>
          <a:p>
            <a:r>
              <a:rPr lang="cs-CZ">
                <a:latin typeface="Times New Roman" pitchFamily="18" charset="0"/>
                <a:cs typeface="Times New Roman" pitchFamily="18" charset="0"/>
              </a:rPr>
              <a:t>						       Ing. </a:t>
            </a:r>
            <a:r>
              <a:rPr lang="cs-CZ" err="1">
                <a:latin typeface="Times New Roman" pitchFamily="18" charset="0"/>
                <a:cs typeface="Times New Roman" pitchFamily="18" charset="0"/>
              </a:rPr>
              <a:t>Janyška</a:t>
            </a:r>
            <a:r>
              <a:rPr lang="cs-CZ">
                <a:latin typeface="Times New Roman" pitchFamily="18" charset="0"/>
                <a:cs typeface="Times New Roman" pitchFamily="18" charset="0"/>
              </a:rPr>
              <a:t> Lubomír</a:t>
            </a:r>
          </a:p>
        </p:txBody>
      </p:sp>
      <p:pic>
        <p:nvPicPr>
          <p:cNvPr id="12" name="Picture 2" descr="G:\DUMY\LOGO SO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817" y="260648"/>
            <a:ext cx="1731665" cy="145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Šipka doprava 6">
            <a:hlinkClick r:id="rId4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78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611560" y="620688"/>
            <a:ext cx="8064896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>
              <a:contourClr>
                <a:srgbClr val="FF0000"/>
              </a:contourClr>
            </a:sp3d>
          </a:bodyPr>
          <a:lstStyle/>
          <a:p>
            <a:pPr algn="ctr"/>
            <a:r>
              <a:rPr lang="cs-CZ" sz="2400" smtClean="0">
                <a:solidFill>
                  <a:schemeClr val="bg1"/>
                </a:solidFill>
                <a:latin typeface="Times New Roman"/>
                <a:ea typeface="Times New Roman"/>
              </a:rPr>
              <a:t>OVLIVŇOVÁNÍ </a:t>
            </a:r>
            <a:r>
              <a:rPr lang="cs-CZ" sz="2400">
                <a:solidFill>
                  <a:schemeClr val="bg1"/>
                </a:solidFill>
                <a:latin typeface="Times New Roman"/>
                <a:ea typeface="Times New Roman"/>
              </a:rPr>
              <a:t>VLASTNOSTÍ </a:t>
            </a:r>
            <a:r>
              <a:rPr lang="cs-CZ" sz="2400" smtClean="0">
                <a:solidFill>
                  <a:schemeClr val="bg1"/>
                </a:solidFill>
                <a:latin typeface="Times New Roman"/>
                <a:ea typeface="Times New Roman"/>
              </a:rPr>
              <a:t>MATERIÁLŮ</a:t>
            </a:r>
            <a:endParaRPr lang="cs-CZ" sz="2400">
              <a:solidFill>
                <a:schemeClr val="bg1"/>
              </a:solidFill>
              <a:latin typeface="Times New Roman"/>
              <a:ea typeface="Times New Roman"/>
            </a:endParaRPr>
          </a:p>
        </p:txBody>
      </p:sp>
      <p:sp>
        <p:nvSpPr>
          <p:cNvPr id="8" name="Šipka doprava 7">
            <a:hlinkClick r:id="rId2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611560" y="1340768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cs-CZ" sz="2400">
                <a:latin typeface="Times New Roman"/>
                <a:ea typeface="Times New Roman"/>
              </a:rPr>
              <a:t>Vlastnosti materiálů závisejí na složení</a:t>
            </a:r>
            <a:r>
              <a:rPr lang="cs-CZ" sz="2400" smtClean="0">
                <a:latin typeface="Times New Roman"/>
                <a:ea typeface="Times New Roman"/>
              </a:rPr>
              <a:t>, na </a:t>
            </a:r>
            <a:r>
              <a:rPr lang="cs-CZ" sz="2400">
                <a:latin typeface="Times New Roman"/>
                <a:ea typeface="Times New Roman"/>
              </a:rPr>
              <a:t>vzájemném uspořádání částic</a:t>
            </a:r>
            <a:r>
              <a:rPr lang="cs-CZ" sz="2400" smtClean="0">
                <a:latin typeface="Times New Roman"/>
                <a:ea typeface="Times New Roman"/>
              </a:rPr>
              <a:t>, na </a:t>
            </a:r>
            <a:r>
              <a:rPr lang="cs-CZ" sz="2400">
                <a:latin typeface="Times New Roman"/>
                <a:ea typeface="Times New Roman"/>
              </a:rPr>
              <a:t>struktuře a na fyzikálním </a:t>
            </a:r>
            <a:r>
              <a:rPr lang="cs-CZ" sz="2400" smtClean="0">
                <a:latin typeface="Times New Roman"/>
                <a:ea typeface="Times New Roman"/>
              </a:rPr>
              <a:t>stavu. 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611560" y="2420888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cs-CZ" sz="2400" smtClean="0">
                <a:latin typeface="Times New Roman"/>
                <a:ea typeface="Times New Roman"/>
              </a:rPr>
              <a:t>Každý </a:t>
            </a:r>
            <a:r>
              <a:rPr lang="cs-CZ" sz="2400">
                <a:latin typeface="Times New Roman"/>
                <a:ea typeface="Times New Roman"/>
              </a:rPr>
              <a:t>materiál se skládá z určitých </a:t>
            </a:r>
            <a:r>
              <a:rPr lang="cs-CZ" sz="2400" smtClean="0">
                <a:latin typeface="Times New Roman"/>
                <a:ea typeface="Times New Roman"/>
              </a:rPr>
              <a:t>částic (</a:t>
            </a:r>
            <a:r>
              <a:rPr lang="cs-CZ" sz="2400">
                <a:latin typeface="Times New Roman"/>
                <a:ea typeface="Times New Roman"/>
              </a:rPr>
              <a:t>atomů</a:t>
            </a:r>
            <a:r>
              <a:rPr lang="cs-CZ" sz="2400" smtClean="0">
                <a:latin typeface="Times New Roman"/>
                <a:ea typeface="Times New Roman"/>
              </a:rPr>
              <a:t>, molekul</a:t>
            </a:r>
            <a:r>
              <a:rPr lang="cs-CZ" sz="2400">
                <a:latin typeface="Times New Roman"/>
                <a:ea typeface="Times New Roman"/>
              </a:rPr>
              <a:t>), které  vytvářejí strukturu a určují jeho charakteristické vlastnosti</a:t>
            </a:r>
            <a:r>
              <a:rPr lang="cs-CZ" sz="2400" smtClean="0">
                <a:latin typeface="Times New Roman"/>
                <a:ea typeface="Times New Roman"/>
              </a:rPr>
              <a:t>, z </a:t>
            </a:r>
            <a:r>
              <a:rPr lang="cs-CZ" sz="2400">
                <a:latin typeface="Times New Roman"/>
                <a:ea typeface="Times New Roman"/>
              </a:rPr>
              <a:t>nichž </a:t>
            </a:r>
            <a:r>
              <a:rPr lang="cs-CZ" sz="2400" smtClean="0">
                <a:latin typeface="Times New Roman"/>
                <a:ea typeface="Times New Roman"/>
              </a:rPr>
              <a:t>vyplývají </a:t>
            </a:r>
            <a:r>
              <a:rPr lang="cs-CZ" sz="2400">
                <a:latin typeface="Times New Roman"/>
                <a:ea typeface="Times New Roman"/>
              </a:rPr>
              <a:t>možnosti </a:t>
            </a:r>
            <a:r>
              <a:rPr lang="cs-CZ" sz="2400" smtClean="0">
                <a:latin typeface="Times New Roman"/>
                <a:ea typeface="Times New Roman"/>
              </a:rPr>
              <a:t>využití. 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123728" y="4864055"/>
            <a:ext cx="6552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smtClean="0">
                <a:latin typeface="Times New Roman"/>
                <a:ea typeface="Times New Roman"/>
              </a:rPr>
              <a:t>železo </a:t>
            </a:r>
            <a:r>
              <a:rPr lang="cs-CZ" sz="2400">
                <a:latin typeface="Times New Roman"/>
                <a:ea typeface="Times New Roman"/>
              </a:rPr>
              <a:t>jako konstrukční a magnetický </a:t>
            </a:r>
            <a:r>
              <a:rPr lang="cs-CZ" sz="2400" smtClean="0">
                <a:latin typeface="Times New Roman"/>
                <a:ea typeface="Times New Roman"/>
              </a:rPr>
              <a:t>materiál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6" name="Šipka doprava 5"/>
          <p:cNvSpPr/>
          <p:nvPr/>
        </p:nvSpPr>
        <p:spPr>
          <a:xfrm>
            <a:off x="683568" y="4077072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625628" y="4950872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123728" y="4036422"/>
            <a:ext cx="34547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smtClean="0">
                <a:latin typeface="Times New Roman"/>
                <a:ea typeface="Times New Roman"/>
              </a:rPr>
              <a:t>měď jako vodivý </a:t>
            </a:r>
            <a:r>
              <a:rPr lang="cs-CZ" sz="2400">
                <a:latin typeface="Times New Roman"/>
                <a:ea typeface="Times New Roman"/>
              </a:rPr>
              <a:t>materiál</a:t>
            </a:r>
          </a:p>
        </p:txBody>
      </p:sp>
    </p:spTree>
    <p:extLst>
      <p:ext uri="{BB962C8B-B14F-4D97-AF65-F5344CB8AC3E}">
        <p14:creationId xmlns:p14="http://schemas.microsoft.com/office/powerpoint/2010/main" val="3824913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Šipka doprava 6">
            <a:hlinkClick r:id="rId2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618368" y="548680"/>
            <a:ext cx="8058088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lvl="1" algn="ctr"/>
            <a:r>
              <a:rPr lang="cs-CZ" sz="2400" smtClean="0">
                <a:solidFill>
                  <a:schemeClr val="bg1"/>
                </a:solidFill>
                <a:latin typeface="Times New Roman"/>
                <a:ea typeface="Times New Roman"/>
              </a:rPr>
              <a:t>ZÁKLADNÍ NÁZVOSLOVÍ:</a:t>
            </a:r>
            <a:endParaRPr lang="cs-CZ" sz="2400">
              <a:solidFill>
                <a:schemeClr val="bg1"/>
              </a:solidFill>
              <a:latin typeface="Times New Roman"/>
              <a:ea typeface="Times New Roman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547664" y="1325959"/>
            <a:ext cx="71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Technický </a:t>
            </a:r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materiál</a:t>
            </a:r>
            <a:r>
              <a:rPr lang="cs-CZ" sz="2400" smtClean="0">
                <a:latin typeface="Times New Roman"/>
                <a:ea typeface="Times New Roman"/>
              </a:rPr>
              <a:t>: </a:t>
            </a:r>
            <a:r>
              <a:rPr lang="cs-CZ" sz="2400">
                <a:latin typeface="Times New Roman"/>
                <a:ea typeface="Times New Roman"/>
              </a:rPr>
              <a:t>vyrábí </a:t>
            </a:r>
            <a:r>
              <a:rPr lang="cs-CZ" sz="2400" smtClean="0">
                <a:latin typeface="Times New Roman"/>
                <a:ea typeface="Times New Roman"/>
              </a:rPr>
              <a:t>se ze </a:t>
            </a:r>
            <a:r>
              <a:rPr lang="cs-CZ" sz="2400">
                <a:latin typeface="Times New Roman"/>
                <a:ea typeface="Times New Roman"/>
              </a:rPr>
              <a:t>základních surovin (např. kovy z </a:t>
            </a:r>
            <a:r>
              <a:rPr lang="cs-CZ" sz="2400" smtClean="0">
                <a:latin typeface="Times New Roman"/>
                <a:ea typeface="Times New Roman"/>
              </a:rPr>
              <a:t>rud). Vhodnými </a:t>
            </a:r>
            <a:r>
              <a:rPr lang="cs-CZ" sz="2400">
                <a:latin typeface="Times New Roman"/>
                <a:ea typeface="Times New Roman"/>
              </a:rPr>
              <a:t>technologickými postupy se získá materiál požadované </a:t>
            </a:r>
            <a:r>
              <a:rPr lang="cs-CZ" sz="2400" smtClean="0">
                <a:latin typeface="Times New Roman"/>
                <a:ea typeface="Times New Roman"/>
              </a:rPr>
              <a:t>čistoty</a:t>
            </a:r>
            <a:r>
              <a:rPr lang="cs-CZ" sz="2400">
                <a:latin typeface="Times New Roman"/>
                <a:ea typeface="Times New Roman"/>
              </a:rPr>
              <a:t>.</a:t>
            </a:r>
          </a:p>
        </p:txBody>
      </p:sp>
      <p:sp>
        <p:nvSpPr>
          <p:cNvPr id="4" name="Obdélník 3"/>
          <p:cNvSpPr/>
          <p:nvPr/>
        </p:nvSpPr>
        <p:spPr>
          <a:xfrm>
            <a:off x="1547664" y="2526288"/>
            <a:ext cx="71287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>
                <a:solidFill>
                  <a:srgbClr val="FF0000"/>
                </a:solidFill>
                <a:latin typeface="Times New Roman"/>
                <a:ea typeface="Times New Roman"/>
              </a:rPr>
              <a:t>Nečistoty</a:t>
            </a:r>
            <a:r>
              <a:rPr lang="cs-CZ" sz="2400" dirty="0" smtClean="0">
                <a:latin typeface="Times New Roman"/>
                <a:ea typeface="Times New Roman"/>
              </a:rPr>
              <a:t>: jsou </a:t>
            </a:r>
            <a:r>
              <a:rPr lang="cs-CZ" sz="2400" dirty="0">
                <a:latin typeface="Times New Roman"/>
                <a:ea typeface="Times New Roman"/>
              </a:rPr>
              <a:t>cizí látky v základním materiálu, které se do něho dostaly bez záměru výrobce. Zpravidla už v malém množství zhoršují vlastnosti materiálů</a:t>
            </a:r>
            <a:r>
              <a:rPr lang="cs-CZ" sz="2400" dirty="0" smtClean="0">
                <a:latin typeface="Times New Roman"/>
                <a:ea typeface="Times New Roman"/>
              </a:rPr>
              <a:t>, proto </a:t>
            </a:r>
            <a:r>
              <a:rPr lang="cs-CZ" sz="2400" dirty="0">
                <a:latin typeface="Times New Roman"/>
                <a:ea typeface="Times New Roman"/>
              </a:rPr>
              <a:t>se je snažíme odstranit</a:t>
            </a:r>
            <a:r>
              <a:rPr lang="cs-CZ" sz="2400" dirty="0" smtClean="0">
                <a:latin typeface="Times New Roman"/>
                <a:ea typeface="Times New Roman"/>
              </a:rPr>
              <a:t>.</a:t>
            </a:r>
            <a:endParaRPr lang="cs-CZ" sz="2400" dirty="0">
              <a:latin typeface="Times New Roman"/>
              <a:ea typeface="Times New Roman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547664" y="4221088"/>
            <a:ext cx="71287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>
                <a:solidFill>
                  <a:srgbClr val="FF0000"/>
                </a:solidFill>
                <a:latin typeface="Times New Roman"/>
                <a:ea typeface="Times New Roman"/>
              </a:rPr>
              <a:t>Příměsi</a:t>
            </a:r>
            <a:r>
              <a:rPr lang="cs-CZ" sz="2400" dirty="0" smtClean="0">
                <a:latin typeface="Times New Roman"/>
                <a:ea typeface="Times New Roman"/>
              </a:rPr>
              <a:t>: jsou </a:t>
            </a:r>
            <a:r>
              <a:rPr lang="cs-CZ" sz="2400" dirty="0">
                <a:latin typeface="Times New Roman"/>
                <a:ea typeface="Times New Roman"/>
              </a:rPr>
              <a:t>cizí látky</a:t>
            </a:r>
            <a:r>
              <a:rPr lang="cs-CZ" sz="2400" dirty="0" smtClean="0">
                <a:latin typeface="Times New Roman"/>
                <a:ea typeface="Times New Roman"/>
              </a:rPr>
              <a:t>, které </a:t>
            </a:r>
            <a:r>
              <a:rPr lang="cs-CZ" sz="2400" dirty="0">
                <a:latin typeface="Times New Roman"/>
                <a:ea typeface="Times New Roman"/>
              </a:rPr>
              <a:t>výrobce záměrně přidává </a:t>
            </a:r>
            <a:r>
              <a:rPr lang="cs-CZ" sz="2400" dirty="0" smtClean="0">
                <a:latin typeface="Times New Roman"/>
                <a:ea typeface="Times New Roman"/>
              </a:rPr>
              <a:t>do </a:t>
            </a:r>
            <a:r>
              <a:rPr lang="cs-CZ" sz="2400" dirty="0">
                <a:latin typeface="Times New Roman"/>
                <a:ea typeface="Times New Roman"/>
              </a:rPr>
              <a:t>základního materiálu</a:t>
            </a:r>
            <a:r>
              <a:rPr lang="cs-CZ" sz="2400" dirty="0" smtClean="0">
                <a:latin typeface="Times New Roman"/>
                <a:ea typeface="Times New Roman"/>
              </a:rPr>
              <a:t>, za </a:t>
            </a:r>
            <a:r>
              <a:rPr lang="cs-CZ" sz="2400" dirty="0">
                <a:latin typeface="Times New Roman"/>
                <a:ea typeface="Times New Roman"/>
              </a:rPr>
              <a:t>účelem zlepšení některé z jeho vlastností</a:t>
            </a:r>
            <a:r>
              <a:rPr lang="cs-CZ" sz="2400" dirty="0" smtClean="0">
                <a:latin typeface="Times New Roman"/>
                <a:ea typeface="Times New Roman"/>
              </a:rPr>
              <a:t>. V </a:t>
            </a:r>
            <a:r>
              <a:rPr lang="cs-CZ" sz="2400" dirty="0">
                <a:latin typeface="Times New Roman"/>
                <a:ea typeface="Times New Roman"/>
              </a:rPr>
              <a:t>této souvislosti často </a:t>
            </a:r>
            <a:r>
              <a:rPr lang="cs-CZ" sz="2400" dirty="0" smtClean="0">
                <a:latin typeface="Times New Roman"/>
                <a:ea typeface="Times New Roman"/>
              </a:rPr>
              <a:t>vznikají slitiny s </a:t>
            </a:r>
            <a:r>
              <a:rPr lang="cs-CZ" sz="2400" dirty="0" err="1" smtClean="0">
                <a:latin typeface="Times New Roman"/>
                <a:ea typeface="Times New Roman"/>
              </a:rPr>
              <a:t>vyjímečnými</a:t>
            </a:r>
            <a:r>
              <a:rPr lang="cs-CZ" sz="2400" dirty="0" smtClean="0">
                <a:latin typeface="Times New Roman"/>
                <a:ea typeface="Times New Roman"/>
              </a:rPr>
              <a:t> vlastnostmi .</a:t>
            </a:r>
            <a:endParaRPr lang="cs-CZ" sz="2400" dirty="0">
              <a:latin typeface="Times New Roman"/>
              <a:ea typeface="Times New Roman"/>
            </a:endParaRPr>
          </a:p>
        </p:txBody>
      </p:sp>
      <p:sp>
        <p:nvSpPr>
          <p:cNvPr id="9" name="Šipka doprava 8"/>
          <p:cNvSpPr/>
          <p:nvPr/>
        </p:nvSpPr>
        <p:spPr>
          <a:xfrm>
            <a:off x="618368" y="1412776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/>
          <p:cNvSpPr/>
          <p:nvPr/>
        </p:nvSpPr>
        <p:spPr>
          <a:xfrm>
            <a:off x="618368" y="2797770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618368" y="4677236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55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625702" y="476672"/>
            <a:ext cx="7992888" cy="156966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lvl="0" algn="just"/>
            <a:r>
              <a:rPr lang="cs-CZ" sz="2400">
                <a:solidFill>
                  <a:schemeClr val="bg1"/>
                </a:solidFill>
                <a:latin typeface="Times New Roman"/>
                <a:ea typeface="Times New Roman"/>
              </a:rPr>
              <a:t>Součastná věda získala mnoho poznatků o souvislostech mezi složením a vlastnostmi materiálů</a:t>
            </a:r>
            <a:r>
              <a:rPr lang="cs-CZ" sz="2400" smtClean="0">
                <a:solidFill>
                  <a:schemeClr val="bg1"/>
                </a:solidFill>
                <a:latin typeface="Times New Roman"/>
                <a:ea typeface="Times New Roman"/>
              </a:rPr>
              <a:t>, takže </a:t>
            </a:r>
            <a:r>
              <a:rPr lang="cs-CZ" sz="2400">
                <a:solidFill>
                  <a:schemeClr val="bg1"/>
                </a:solidFill>
                <a:latin typeface="Times New Roman"/>
                <a:ea typeface="Times New Roman"/>
              </a:rPr>
              <a:t>vhodným složením a  technologií zpracování  lze dosáhnout požadované </a:t>
            </a:r>
            <a:r>
              <a:rPr lang="cs-CZ" sz="2400" smtClean="0">
                <a:solidFill>
                  <a:schemeClr val="bg1"/>
                </a:solidFill>
                <a:latin typeface="Times New Roman"/>
                <a:ea typeface="Times New Roman"/>
              </a:rPr>
              <a:t>vlastnosti vyrobeného materiálu. </a:t>
            </a:r>
            <a:endParaRPr lang="cs-CZ" sz="2400">
              <a:solidFill>
                <a:schemeClr val="bg1"/>
              </a:solidFill>
              <a:latin typeface="Times New Roman"/>
              <a:ea typeface="Times New Roman"/>
            </a:endParaRPr>
          </a:p>
        </p:txBody>
      </p:sp>
      <p:sp>
        <p:nvSpPr>
          <p:cNvPr id="12" name="Šipka doprava 11">
            <a:hlinkClick r:id="rId2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137870" y="2636912"/>
            <a:ext cx="65385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latin typeface="Times New Roman"/>
                <a:ea typeface="Times New Roman"/>
              </a:rPr>
              <a:t>Změnou </a:t>
            </a:r>
            <a:r>
              <a:rPr lang="cs-CZ" sz="2400">
                <a:latin typeface="Times New Roman"/>
                <a:ea typeface="Times New Roman"/>
              </a:rPr>
              <a:t>složení (záměrně měníme složení tak</a:t>
            </a:r>
            <a:r>
              <a:rPr lang="cs-CZ" sz="2400" smtClean="0">
                <a:latin typeface="Times New Roman"/>
                <a:ea typeface="Times New Roman"/>
              </a:rPr>
              <a:t>, abychom </a:t>
            </a:r>
            <a:r>
              <a:rPr lang="cs-CZ" sz="2400">
                <a:latin typeface="Times New Roman"/>
                <a:ea typeface="Times New Roman"/>
              </a:rPr>
              <a:t>dosáhli požadovaných vlastností</a:t>
            </a:r>
            <a:r>
              <a:rPr lang="cs-CZ" sz="2400" smtClean="0">
                <a:latin typeface="Times New Roman"/>
                <a:ea typeface="Times New Roman"/>
              </a:rPr>
              <a:t>).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96769" y="213285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Vlastnosti 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materiálu lze ovlivňovat</a:t>
            </a:r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:</a:t>
            </a:r>
            <a:endParaRPr lang="cs-CZ" sz="240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7" name="Šipka doprava 6"/>
          <p:cNvSpPr/>
          <p:nvPr/>
        </p:nvSpPr>
        <p:spPr>
          <a:xfrm>
            <a:off x="971600" y="2996952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2137871" y="3617163"/>
            <a:ext cx="65096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>
                <a:latin typeface="Times New Roman"/>
                <a:ea typeface="Times New Roman"/>
              </a:rPr>
              <a:t>Změnou struktury (lze jí dosáhnout vhodným technologickým postupem</a:t>
            </a:r>
            <a:r>
              <a:rPr lang="cs-CZ" sz="2400" smtClean="0">
                <a:latin typeface="Times New Roman"/>
                <a:ea typeface="Times New Roman"/>
              </a:rPr>
              <a:t>, např</a:t>
            </a:r>
            <a:r>
              <a:rPr lang="cs-CZ" sz="2400">
                <a:latin typeface="Times New Roman"/>
                <a:ea typeface="Times New Roman"/>
              </a:rPr>
              <a:t>. žíháním nebo kalením</a:t>
            </a:r>
            <a:r>
              <a:rPr lang="cs-CZ" sz="2400" smtClean="0">
                <a:latin typeface="Times New Roman"/>
                <a:ea typeface="Times New Roman"/>
              </a:rPr>
              <a:t>, při </a:t>
            </a:r>
            <a:r>
              <a:rPr lang="cs-CZ" sz="2400">
                <a:latin typeface="Times New Roman"/>
                <a:ea typeface="Times New Roman"/>
              </a:rPr>
              <a:t>určitém složení materiálu).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559240" y="5120016"/>
            <a:ext cx="8050754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cs-CZ" sz="2400">
                <a:solidFill>
                  <a:schemeClr val="bg1"/>
                </a:solidFill>
                <a:latin typeface="Times New Roman"/>
                <a:ea typeface="Times New Roman"/>
              </a:rPr>
              <a:t>V technické praxi se oba uvedené způsoby často kombinují.</a:t>
            </a:r>
          </a:p>
        </p:txBody>
      </p:sp>
      <p:sp>
        <p:nvSpPr>
          <p:cNvPr id="14" name="Šipka doprava 13"/>
          <p:cNvSpPr/>
          <p:nvPr/>
        </p:nvSpPr>
        <p:spPr>
          <a:xfrm>
            <a:off x="971600" y="4109315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15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625702" y="476672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Druhy 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elektrotechnických materiálů </a:t>
            </a:r>
          </a:p>
        </p:txBody>
      </p:sp>
      <p:sp>
        <p:nvSpPr>
          <p:cNvPr id="5" name="Obdélník 4"/>
          <p:cNvSpPr/>
          <p:nvPr/>
        </p:nvSpPr>
        <p:spPr>
          <a:xfrm>
            <a:off x="636961" y="1268760"/>
            <a:ext cx="80507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cs-CZ" sz="2400">
                <a:latin typeface="Times New Roman"/>
                <a:ea typeface="Times New Roman"/>
              </a:rPr>
              <a:t>V elektrotechnické praxi </a:t>
            </a:r>
            <a:r>
              <a:rPr lang="cs-CZ" sz="2400" smtClean="0">
                <a:latin typeface="Times New Roman"/>
                <a:ea typeface="Times New Roman"/>
              </a:rPr>
              <a:t>se používá </a:t>
            </a:r>
            <a:r>
              <a:rPr lang="cs-CZ" sz="2400">
                <a:latin typeface="Times New Roman"/>
                <a:ea typeface="Times New Roman"/>
              </a:rPr>
              <a:t>velké množství materiálů, které vyrábí hutnický a chemický </a:t>
            </a:r>
            <a:r>
              <a:rPr lang="cs-CZ" sz="2400" smtClean="0">
                <a:latin typeface="Times New Roman"/>
                <a:ea typeface="Times New Roman"/>
              </a:rPr>
              <a:t>průmysl.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12" name="Šipka doprava 11">
            <a:hlinkClick r:id="rId2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46031" y="2219876"/>
            <a:ext cx="80507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latin typeface="Times New Roman"/>
                <a:ea typeface="Times New Roman"/>
              </a:rPr>
              <a:t>U většiny materiálů, které se používajív</a:t>
            </a:r>
            <a:r>
              <a:rPr lang="cs-CZ" sz="2400">
                <a:latin typeface="Times New Roman"/>
                <a:ea typeface="Times New Roman"/>
              </a:rPr>
              <a:t> </a:t>
            </a:r>
            <a:r>
              <a:rPr lang="cs-CZ" sz="2400" smtClean="0">
                <a:latin typeface="Times New Roman"/>
                <a:ea typeface="Times New Roman"/>
              </a:rPr>
              <a:t>elektrotechnice, se musí přizpůsobit </a:t>
            </a:r>
            <a:r>
              <a:rPr lang="cs-CZ" sz="2400">
                <a:latin typeface="Times New Roman"/>
                <a:ea typeface="Times New Roman"/>
              </a:rPr>
              <a:t>jejich vlastnosti specifickým potřebám tohoto oboru.</a:t>
            </a:r>
          </a:p>
        </p:txBody>
      </p:sp>
      <p:sp>
        <p:nvSpPr>
          <p:cNvPr id="4" name="Obdélník 3"/>
          <p:cNvSpPr/>
          <p:nvPr/>
        </p:nvSpPr>
        <p:spPr>
          <a:xfrm>
            <a:off x="546030" y="3501008"/>
            <a:ext cx="81304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>
                <a:latin typeface="Times New Roman"/>
                <a:ea typeface="Times New Roman"/>
              </a:rPr>
              <a:t>Kromě běžných technických vlastností (mechanická pevnost</a:t>
            </a:r>
            <a:r>
              <a:rPr lang="cs-CZ" sz="2400" smtClean="0">
                <a:latin typeface="Times New Roman"/>
                <a:ea typeface="Times New Roman"/>
              </a:rPr>
              <a:t>, tvrdost, tepelná </a:t>
            </a:r>
            <a:r>
              <a:rPr lang="cs-CZ" sz="2400">
                <a:latin typeface="Times New Roman"/>
                <a:ea typeface="Times New Roman"/>
              </a:rPr>
              <a:t>vodivost atd</a:t>
            </a:r>
            <a:r>
              <a:rPr lang="cs-CZ" sz="2400" smtClean="0">
                <a:latin typeface="Times New Roman"/>
                <a:ea typeface="Times New Roman"/>
              </a:rPr>
              <a:t>.) se vyžadují </a:t>
            </a:r>
            <a:r>
              <a:rPr lang="cs-CZ" sz="2400">
                <a:latin typeface="Times New Roman"/>
                <a:ea typeface="Times New Roman"/>
              </a:rPr>
              <a:t>od materiálů pro elektrotechniku další vlastnosti</a:t>
            </a:r>
            <a:r>
              <a:rPr lang="cs-CZ" sz="2400" smtClean="0">
                <a:latin typeface="Times New Roman"/>
                <a:ea typeface="Times New Roman"/>
              </a:rPr>
              <a:t>, kterých </a:t>
            </a:r>
            <a:r>
              <a:rPr lang="cs-CZ" sz="2400">
                <a:latin typeface="Times New Roman"/>
                <a:ea typeface="Times New Roman"/>
              </a:rPr>
              <a:t>se dosahuje použitím náročnější </a:t>
            </a:r>
            <a:r>
              <a:rPr lang="cs-CZ" sz="2400" smtClean="0">
                <a:latin typeface="Times New Roman"/>
                <a:ea typeface="Times New Roman"/>
              </a:rPr>
              <a:t>technologie.</a:t>
            </a:r>
            <a:endParaRPr lang="cs-CZ" sz="240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11464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56078" y="548680"/>
            <a:ext cx="812037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buFont typeface="Arial" pitchFamily="34" charset="0"/>
              <a:buChar char="•"/>
            </a:pPr>
            <a:r>
              <a:rPr lang="cs-CZ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Železo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pro magnetické materiály musí mít kromě dobrých mechanických vlastností také vynikající magnetické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vlastnosti</a:t>
            </a:r>
            <a:endParaRPr lang="cs-CZ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Šipka doprava 6">
            <a:hlinkClick r:id="rId2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556078" y="1844824"/>
            <a:ext cx="81203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cs-CZ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Měď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na vodiče musí mít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výbornou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elektrickou vodivost.</a:t>
            </a:r>
          </a:p>
        </p:txBody>
      </p:sp>
      <p:sp>
        <p:nvSpPr>
          <p:cNvPr id="3" name="Obdélník 2"/>
          <p:cNvSpPr/>
          <p:nvPr/>
        </p:nvSpPr>
        <p:spPr>
          <a:xfrm>
            <a:off x="1835695" y="3429000"/>
            <a:ext cx="35283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400">
                <a:latin typeface="Times New Roman" pitchFamily="18" charset="0"/>
                <a:cs typeface="Times New Roman" pitchFamily="18" charset="0"/>
              </a:rPr>
              <a:t>Vodivé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materiály (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vodiče)</a:t>
            </a:r>
          </a:p>
        </p:txBody>
      </p:sp>
      <p:sp>
        <p:nvSpPr>
          <p:cNvPr id="6" name="Obdélník 5"/>
          <p:cNvSpPr/>
          <p:nvPr/>
        </p:nvSpPr>
        <p:spPr>
          <a:xfrm>
            <a:off x="557620" y="2492896"/>
            <a:ext cx="8120378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cs-CZ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Rozeznáváme tyto druhy elektrotechnických materiálů:</a:t>
            </a:r>
          </a:p>
        </p:txBody>
      </p:sp>
      <p:sp>
        <p:nvSpPr>
          <p:cNvPr id="9" name="Obdélník 8"/>
          <p:cNvSpPr/>
          <p:nvPr/>
        </p:nvSpPr>
        <p:spPr>
          <a:xfrm>
            <a:off x="1835695" y="4077072"/>
            <a:ext cx="44694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2400">
                <a:latin typeface="Times New Roman" pitchFamily="18" charset="0"/>
                <a:cs typeface="Times New Roman" pitchFamily="18" charset="0"/>
              </a:rPr>
              <a:t>Polovodivé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materiály (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polovodiče)</a:t>
            </a:r>
          </a:p>
        </p:txBody>
      </p:sp>
      <p:sp>
        <p:nvSpPr>
          <p:cNvPr id="10" name="Obdélník 9"/>
          <p:cNvSpPr/>
          <p:nvPr/>
        </p:nvSpPr>
        <p:spPr>
          <a:xfrm>
            <a:off x="1835694" y="4653136"/>
            <a:ext cx="68407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>
                <a:latin typeface="Times New Roman" pitchFamily="18" charset="0"/>
                <a:cs typeface="Times New Roman" pitchFamily="18" charset="0"/>
              </a:rPr>
              <a:t>Nevodivé materiály (izolanty, dielektrika, nevodiče)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1835694" y="5301208"/>
            <a:ext cx="44694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400">
                <a:latin typeface="Times New Roman" pitchFamily="18" charset="0"/>
                <a:cs typeface="Times New Roman" pitchFamily="18" charset="0"/>
              </a:rPr>
              <a:t>Magnetické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materiály (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magnetika)</a:t>
            </a:r>
          </a:p>
        </p:txBody>
      </p:sp>
      <p:sp>
        <p:nvSpPr>
          <p:cNvPr id="12" name="Šipka doprava 11"/>
          <p:cNvSpPr/>
          <p:nvPr/>
        </p:nvSpPr>
        <p:spPr>
          <a:xfrm>
            <a:off x="899592" y="3573015"/>
            <a:ext cx="432048" cy="3176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899592" y="4149079"/>
            <a:ext cx="432048" cy="3176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899592" y="4725143"/>
            <a:ext cx="432048" cy="3176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prava 14"/>
          <p:cNvSpPr/>
          <p:nvPr/>
        </p:nvSpPr>
        <p:spPr>
          <a:xfrm>
            <a:off x="899592" y="5373215"/>
            <a:ext cx="432048" cy="3176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124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666701"/>
            <a:ext cx="8064896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cs-CZ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Charakteristické vlastnosti materiálů </a:t>
            </a:r>
          </a:p>
        </p:txBody>
      </p:sp>
      <p:sp>
        <p:nvSpPr>
          <p:cNvPr id="5" name="Šipka doprava 4">
            <a:hlinkClick r:id="rId3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611560" y="1268760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>
                <a:latin typeface="Times New Roman" pitchFamily="18" charset="0"/>
                <a:cs typeface="Times New Roman" pitchFamily="18" charset="0"/>
              </a:rPr>
              <a:t>Každý materiál má vlastnosti, které určují jeho využívání v praxi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. Materiály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se hodnotí podle jejich vlastností (fyzikálních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, chemických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atd.).</a:t>
            </a:r>
          </a:p>
        </p:txBody>
      </p:sp>
      <p:sp>
        <p:nvSpPr>
          <p:cNvPr id="6" name="Obdélník 5"/>
          <p:cNvSpPr/>
          <p:nvPr/>
        </p:nvSpPr>
        <p:spPr>
          <a:xfrm>
            <a:off x="621365" y="2485562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Zpravidla se sledují tyto vlastnosti </a:t>
            </a:r>
            <a:r>
              <a:rPr lang="cs-CZ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elektr. </a:t>
            </a:r>
            <a:r>
              <a:rPr lang="cs-CZ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materiálů:</a:t>
            </a:r>
          </a:p>
        </p:txBody>
      </p:sp>
      <p:sp>
        <p:nvSpPr>
          <p:cNvPr id="7" name="Obdélník 6"/>
          <p:cNvSpPr/>
          <p:nvPr/>
        </p:nvSpPr>
        <p:spPr>
          <a:xfrm>
            <a:off x="1331641" y="3140968"/>
            <a:ext cx="73448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Mechanické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pevnost v tahu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, ohybu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a tlaku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, tvrdost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atd. </a:t>
            </a:r>
          </a:p>
        </p:txBody>
      </p:sp>
      <p:sp>
        <p:nvSpPr>
          <p:cNvPr id="8" name="Obdélník 7"/>
          <p:cNvSpPr/>
          <p:nvPr/>
        </p:nvSpPr>
        <p:spPr>
          <a:xfrm>
            <a:off x="1331641" y="3718911"/>
            <a:ext cx="73448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Tepelné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- tepelná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kapacita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, součinitel tep.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vodivosti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atd.</a:t>
            </a:r>
            <a:endParaRPr lang="cs-CZ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341445" y="4195334"/>
            <a:ext cx="73448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Elektrické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rezistivita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permitivita, elektrická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pevnost atd.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1331641" y="4656999"/>
            <a:ext cx="7379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Magnetické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 - permeabilita, koercitiva, remanentní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indukce atd. 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1331641" y="5487996"/>
            <a:ext cx="7379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Chemické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odolnost proti kyselinám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, proti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zásadám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, proti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oxidaci atd</a:t>
            </a:r>
            <a:r>
              <a:rPr lang="cs-CZ"/>
              <a:t>.</a:t>
            </a:r>
          </a:p>
        </p:txBody>
      </p:sp>
      <p:sp>
        <p:nvSpPr>
          <p:cNvPr id="14" name="Šipka doprava 13"/>
          <p:cNvSpPr/>
          <p:nvPr/>
        </p:nvSpPr>
        <p:spPr>
          <a:xfrm>
            <a:off x="755576" y="3212976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/>
          <p:cNvSpPr/>
          <p:nvPr/>
        </p:nvSpPr>
        <p:spPr>
          <a:xfrm>
            <a:off x="755576" y="3805727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pka doprava 17"/>
          <p:cNvSpPr/>
          <p:nvPr/>
        </p:nvSpPr>
        <p:spPr>
          <a:xfrm>
            <a:off x="755576" y="4282150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/>
          <p:cNvSpPr/>
          <p:nvPr/>
        </p:nvSpPr>
        <p:spPr>
          <a:xfrm>
            <a:off x="755576" y="4784465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Šipka doprava 19"/>
          <p:cNvSpPr/>
          <p:nvPr/>
        </p:nvSpPr>
        <p:spPr>
          <a:xfrm>
            <a:off x="755576" y="5615462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244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76434" y="332656"/>
            <a:ext cx="8640960" cy="59749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371097" y="404664"/>
            <a:ext cx="8352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smtClean="0">
                <a:latin typeface="Times New Roman" pitchFamily="18" charset="0"/>
                <a:cs typeface="Times New Roman" pitchFamily="18" charset="0"/>
              </a:rPr>
              <a:t>Anotace:</a:t>
            </a:r>
          </a:p>
          <a:p>
            <a:pPr algn="just"/>
            <a:r>
              <a:rPr lang="cs-CZ" sz="2400">
                <a:latin typeface="Times New Roman" pitchFamily="18" charset="0"/>
                <a:cs typeface="Times New Roman" pitchFamily="18" charset="0"/>
              </a:rPr>
              <a:t>Tato prezentace slouží k výkladu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vlastností elektrických materiálů.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Žáci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na základě studia stanoví vlastnosti a funkce součástek a komponent pro elektrotechniku.</a:t>
            </a:r>
            <a:endParaRPr lang="cs-CZ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>
                <a:latin typeface="Times New Roman" pitchFamily="18" charset="0"/>
                <a:cs typeface="Times New Roman" pitchFamily="18" charset="0"/>
              </a:rPr>
            </a:br>
            <a:r>
              <a:rPr lang="cs-CZ" b="1" u="sng" smtClean="0">
                <a:latin typeface="Times New Roman" pitchFamily="18" charset="0"/>
                <a:cs typeface="Times New Roman" pitchFamily="18" charset="0"/>
              </a:rPr>
              <a:t>Použité </a:t>
            </a:r>
            <a:r>
              <a:rPr lang="cs-CZ" b="1" u="sng">
                <a:latin typeface="Times New Roman" pitchFamily="18" charset="0"/>
                <a:cs typeface="Times New Roman" pitchFamily="18" charset="0"/>
              </a:rPr>
              <a:t>zdroje</a:t>
            </a:r>
            <a:r>
              <a:rPr lang="cs-CZ" b="1" u="sng" smtClean="0">
                <a:latin typeface="Times New Roman" pitchFamily="18" charset="0"/>
                <a:cs typeface="Times New Roman" pitchFamily="18" charset="0"/>
              </a:rPr>
              <a:t>:     	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IŽO, TEKELY Elektrotechnické materiály pro SOU SNTL</a:t>
            </a:r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76434" y="4995359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>
                <a:latin typeface="Times New Roman" pitchFamily="18" charset="0"/>
                <a:cs typeface="Times New Roman" pitchFamily="18" charset="0"/>
              </a:rPr>
              <a:t>Autorem materiálu a všech jeho částí, není-li uvedeno jinak,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je Ing. Janyška Lubomír</a:t>
            </a:r>
            <a:endParaRPr lang="cs-CZ" sz="2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1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542</TotalTime>
  <Words>578</Words>
  <Application>Microsoft Office PowerPoint</Application>
  <PresentationFormat>Předvádění na obrazovce (4:3)</PresentationFormat>
  <Paragraphs>50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Georgia</vt:lpstr>
      <vt:lpstr>Times New Roman</vt:lpstr>
      <vt:lpstr>Trebuchet MS</vt:lpstr>
      <vt:lpstr>Aerodynamika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Janes</dc:creator>
  <cp:lastModifiedBy>admin</cp:lastModifiedBy>
  <cp:revision>72</cp:revision>
  <dcterms:created xsi:type="dcterms:W3CDTF">2013-03-27T08:46:28Z</dcterms:created>
  <dcterms:modified xsi:type="dcterms:W3CDTF">2020-09-23T06:39:16Z</dcterms:modified>
</cp:coreProperties>
</file>