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9" r:id="rId3"/>
    <p:sldId id="260" r:id="rId4"/>
    <p:sldId id="261" r:id="rId5"/>
    <p:sldId id="270" r:id="rId6"/>
    <p:sldId id="269" r:id="rId7"/>
    <p:sldId id="263" r:id="rId8"/>
    <p:sldId id="264" r:id="rId9"/>
    <p:sldId id="271" r:id="rId10"/>
    <p:sldId id="272" r:id="rId11"/>
    <p:sldId id="268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4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20A2A-5F6B-43A1-84CB-C91742C7ACB9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74F20-A34D-4213-AD8A-B69282A81D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143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74F20-A34D-4213-AD8A-B69282A81DB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3840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74F20-A34D-4213-AD8A-B69282A81DB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3840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74F20-A34D-4213-AD8A-B69282A81DB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3840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021A2A9-993B-4557-A8EA-C1D96C161EAB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00000" y="892479"/>
            <a:ext cx="5867400" cy="13457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2141412" y="3458013"/>
            <a:ext cx="51845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ELEKTROTECHNICKÉ </a:t>
            </a:r>
            <a:r>
              <a:rPr lang="cs-CZ" sz="3200" b="1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MATERIÁLY </a:t>
            </a:r>
          </a:p>
        </p:txBody>
      </p:sp>
    </p:spTree>
    <p:extLst>
      <p:ext uri="{BB962C8B-B14F-4D97-AF65-F5344CB8AC3E}">
        <p14:creationId xmlns:p14="http://schemas.microsoft.com/office/powerpoint/2010/main" val="3929495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Šipka doprava 4">
            <a:hlinkClick r:id="rId3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524569" y="980728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Mosazi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 jsou slitiny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mědi (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od 55% výše) se zinkem popř. ještě s dalšími kovy.</a:t>
            </a:r>
          </a:p>
        </p:txBody>
      </p:sp>
      <p:sp>
        <p:nvSpPr>
          <p:cNvPr id="6" name="Obdélník 5"/>
          <p:cNvSpPr/>
          <p:nvPr/>
        </p:nvSpPr>
        <p:spPr>
          <a:xfrm>
            <a:off x="539552" y="404664"/>
            <a:ext cx="8136904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cs-CZ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MOSAZI</a:t>
            </a:r>
            <a:endParaRPr lang="cs-CZ" sz="2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39552" y="1883733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Podle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složení a způsobu zpracování rozlišujeme mosazi tvárné a slévárenské.</a:t>
            </a:r>
          </a:p>
        </p:txBody>
      </p:sp>
      <p:sp>
        <p:nvSpPr>
          <p:cNvPr id="8" name="Obdélník 7"/>
          <p:cNvSpPr/>
          <p:nvPr/>
        </p:nvSpPr>
        <p:spPr>
          <a:xfrm>
            <a:off x="1331640" y="2735385"/>
            <a:ext cx="73448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Tvárné </a:t>
            </a:r>
            <a:r>
              <a:rPr lang="cs-CZ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mosazi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obsahují 58 až 96% Cu, zbytek je Zn. Mosazi s obsahem 80% Cu a více se jsou dobře tvárné za studena.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Používají se pro výrobu objímek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žárovek, části vypínačů, instalační materiál).</a:t>
            </a:r>
          </a:p>
        </p:txBody>
      </p:sp>
      <p:sp>
        <p:nvSpPr>
          <p:cNvPr id="3" name="Šipka doprava 2"/>
          <p:cNvSpPr/>
          <p:nvPr/>
        </p:nvSpPr>
        <p:spPr>
          <a:xfrm>
            <a:off x="611560" y="3212976"/>
            <a:ext cx="432048" cy="2714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>
            <a:off x="625264" y="4672297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1331640" y="4216149"/>
            <a:ext cx="73298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Automatová mosaz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je určena k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 obrábění na automatických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soustruzích, obsahuje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přísadu olova (asi 2%). </a:t>
            </a:r>
          </a:p>
        </p:txBody>
      </p:sp>
      <p:sp>
        <p:nvSpPr>
          <p:cNvPr id="2" name="Obdélník 1"/>
          <p:cNvSpPr/>
          <p:nvPr/>
        </p:nvSpPr>
        <p:spPr>
          <a:xfrm>
            <a:off x="1324148" y="5047146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Slévárenské mosazi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mají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obsah mědi 58 až 63%. Jsou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určeny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k odlévaní armatur a různých součástí (ložiska, části čerpadel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apod.)</a:t>
            </a:r>
            <a:endParaRPr lang="cs-CZ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Šipka doprava 12"/>
          <p:cNvSpPr/>
          <p:nvPr/>
        </p:nvSpPr>
        <p:spPr>
          <a:xfrm>
            <a:off x="662767" y="5613340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087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76434" y="332656"/>
            <a:ext cx="8640960" cy="597492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371097" y="404664"/>
            <a:ext cx="83529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smtClean="0">
                <a:latin typeface="Times New Roman" pitchFamily="18" charset="0"/>
                <a:cs typeface="Times New Roman" pitchFamily="18" charset="0"/>
              </a:rPr>
              <a:t>Anotace:</a:t>
            </a:r>
          </a:p>
          <a:p>
            <a:pPr algn="just"/>
            <a:r>
              <a:rPr lang="cs-CZ" sz="2400">
                <a:latin typeface="Times New Roman" pitchFamily="18" charset="0"/>
                <a:cs typeface="Times New Roman" pitchFamily="18" charset="0"/>
              </a:rPr>
              <a:t>Tato prezentace slouží k výkladu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vlastností elektrických materiálů.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Žáci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na základě studia stanoví vlastnosti a funkce součástek a komponent pro elektrotechniku.</a:t>
            </a:r>
            <a:endParaRPr lang="cs-CZ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>
                <a:latin typeface="Times New Roman" pitchFamily="18" charset="0"/>
                <a:cs typeface="Times New Roman" pitchFamily="18" charset="0"/>
              </a:rPr>
            </a:br>
            <a:r>
              <a:rPr lang="cs-CZ" b="1" u="sng" smtClean="0">
                <a:latin typeface="Times New Roman" pitchFamily="18" charset="0"/>
                <a:cs typeface="Times New Roman" pitchFamily="18" charset="0"/>
              </a:rPr>
              <a:t>Použité </a:t>
            </a:r>
            <a:r>
              <a:rPr lang="cs-CZ" b="1" u="sng">
                <a:latin typeface="Times New Roman" pitchFamily="18" charset="0"/>
                <a:cs typeface="Times New Roman" pitchFamily="18" charset="0"/>
              </a:rPr>
              <a:t>zdroje</a:t>
            </a:r>
            <a:r>
              <a:rPr lang="cs-CZ" b="1" u="sng" smtClean="0">
                <a:latin typeface="Times New Roman" pitchFamily="18" charset="0"/>
                <a:cs typeface="Times New Roman" pitchFamily="18" charset="0"/>
              </a:rPr>
              <a:t>:     	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IŽO, TEKELY Elektrotechnické materiály pro SOU SNTL</a:t>
            </a:r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76434" y="4995359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>
                <a:latin typeface="Times New Roman" pitchFamily="18" charset="0"/>
                <a:cs typeface="Times New Roman" pitchFamily="18" charset="0"/>
              </a:rPr>
              <a:t>Autorem materiálu a všech jeho částí, není-li uvedeno jinak,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je Ing. Janyška Lubomír</a:t>
            </a:r>
            <a:endParaRPr lang="cs-CZ" sz="2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1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5068" y="5269307"/>
            <a:ext cx="5867400" cy="13457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délník 7"/>
          <p:cNvSpPr/>
          <p:nvPr/>
        </p:nvSpPr>
        <p:spPr>
          <a:xfrm>
            <a:off x="262817" y="260648"/>
            <a:ext cx="8640960" cy="46805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12304" y="548094"/>
            <a:ext cx="8352928" cy="3531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Název projektu:  Nové ICT rozvíjí matematické a odborné kompetence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Číslo projektu:  CZ.1.07/1.5.00/34.0228</a:t>
            </a:r>
          </a:p>
          <a:p>
            <a:pPr>
              <a:lnSpc>
                <a:spcPct val="150000"/>
              </a:lnSpc>
            </a:pPr>
            <a:endParaRPr lang="cs-CZ" sz="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Název školy:  Střední odborná škola Litovel, Komenského 677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Číslo materiálu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:  III/2-15-03_VODIVÉ MATERIÁLY</a:t>
            </a:r>
          </a:p>
          <a:p>
            <a:pPr>
              <a:lnSpc>
                <a:spcPct val="150000"/>
              </a:lnSpc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Autor:  Ing. Janyška Lubomír</a:t>
            </a:r>
          </a:p>
          <a:p>
            <a:pPr>
              <a:lnSpc>
                <a:spcPct val="150000"/>
              </a:lnSpc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Tématický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okruh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: Elektrotechnologie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Ročník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:  I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Datum tvorby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:  1.12.2013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12303" y="4149080"/>
            <a:ext cx="8352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latin typeface="Times New Roman" pitchFamily="18" charset="0"/>
                <a:cs typeface="Times New Roman" pitchFamily="18" charset="0"/>
              </a:rPr>
              <a:t>Autorem materiálu a všech jeho částí, není-li uvedeno jinak, je</a:t>
            </a:r>
          </a:p>
          <a:p>
            <a:r>
              <a:rPr lang="cs-CZ">
                <a:latin typeface="Times New Roman" pitchFamily="18" charset="0"/>
                <a:cs typeface="Times New Roman" pitchFamily="18" charset="0"/>
              </a:rPr>
              <a:t>						       Ing. </a:t>
            </a:r>
            <a:r>
              <a:rPr lang="cs-CZ" err="1">
                <a:latin typeface="Times New Roman" pitchFamily="18" charset="0"/>
                <a:cs typeface="Times New Roman" pitchFamily="18" charset="0"/>
              </a:rPr>
              <a:t>Janyška</a:t>
            </a:r>
            <a:r>
              <a:rPr lang="cs-CZ">
                <a:latin typeface="Times New Roman" pitchFamily="18" charset="0"/>
                <a:cs typeface="Times New Roman" pitchFamily="18" charset="0"/>
              </a:rPr>
              <a:t> Lubomír</a:t>
            </a:r>
          </a:p>
        </p:txBody>
      </p:sp>
      <p:pic>
        <p:nvPicPr>
          <p:cNvPr id="12" name="Picture 2" descr="G:\DUMY\LOGO SO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817" y="260648"/>
            <a:ext cx="1731665" cy="1455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Šipka doprava 6">
            <a:hlinkClick r:id="rId4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78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611560" y="620688"/>
            <a:ext cx="8064896" cy="83099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>
              <a:contourClr>
                <a:srgbClr val="FF0000"/>
              </a:contourClr>
            </a:sp3d>
          </a:bodyPr>
          <a:lstStyle/>
          <a:p>
            <a:pPr algn="ctr"/>
            <a:r>
              <a:rPr lang="cs-CZ" sz="2400" smtClean="0">
                <a:solidFill>
                  <a:schemeClr val="bg1"/>
                </a:solidFill>
                <a:latin typeface="Times New Roman"/>
                <a:ea typeface="Times New Roman"/>
              </a:rPr>
              <a:t>ROZDĚLENÍ VODIVÝCH MATERIÁLŮ PRO ELELTROTECHNIKU</a:t>
            </a:r>
            <a:endParaRPr lang="cs-CZ" sz="2400">
              <a:solidFill>
                <a:schemeClr val="bg1"/>
              </a:solidFill>
              <a:latin typeface="Times New Roman"/>
              <a:ea typeface="Times New Roman"/>
            </a:endParaRPr>
          </a:p>
        </p:txBody>
      </p:sp>
      <p:sp>
        <p:nvSpPr>
          <p:cNvPr id="8" name="Šipka doprava 7">
            <a:hlinkClick r:id="rId2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611560" y="1583900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Podle 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skupenství se vodivé materiály dělí na:</a:t>
            </a:r>
          </a:p>
        </p:txBody>
      </p:sp>
      <p:sp>
        <p:nvSpPr>
          <p:cNvPr id="2" name="Obdélník 1"/>
          <p:cNvSpPr/>
          <p:nvPr/>
        </p:nvSpPr>
        <p:spPr>
          <a:xfrm>
            <a:off x="1647545" y="2276872"/>
            <a:ext cx="7056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latin typeface="Times New Roman"/>
                <a:ea typeface="Times New Roman"/>
              </a:rPr>
              <a:t>Pevné - kovy (Cu, Al</a:t>
            </a:r>
            <a:r>
              <a:rPr lang="cs-CZ" sz="2400">
                <a:latin typeface="Times New Roman"/>
                <a:ea typeface="Times New Roman"/>
              </a:rPr>
              <a:t>) a nekovy (grafit</a:t>
            </a:r>
            <a:r>
              <a:rPr lang="cs-CZ" sz="2400" smtClean="0">
                <a:latin typeface="Times New Roman"/>
                <a:ea typeface="Times New Roman"/>
              </a:rPr>
              <a:t>, tj.šesterečný </a:t>
            </a:r>
            <a:r>
              <a:rPr lang="cs-CZ" sz="2400">
                <a:latin typeface="Times New Roman"/>
                <a:ea typeface="Times New Roman"/>
              </a:rPr>
              <a:t>uhlík).</a:t>
            </a:r>
          </a:p>
        </p:txBody>
      </p:sp>
      <p:sp>
        <p:nvSpPr>
          <p:cNvPr id="6" name="Šipka doprava 5"/>
          <p:cNvSpPr/>
          <p:nvPr/>
        </p:nvSpPr>
        <p:spPr>
          <a:xfrm>
            <a:off x="611560" y="3299792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647544" y="3212976"/>
            <a:ext cx="70289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smtClean="0">
                <a:latin typeface="Times New Roman"/>
                <a:ea typeface="Times New Roman"/>
              </a:rPr>
              <a:t>Kapalné - eletrolyty, kovy </a:t>
            </a:r>
            <a:r>
              <a:rPr lang="cs-CZ" sz="2400">
                <a:latin typeface="Times New Roman"/>
                <a:ea typeface="Times New Roman"/>
              </a:rPr>
              <a:t>v kapalném </a:t>
            </a:r>
            <a:r>
              <a:rPr lang="cs-CZ" sz="2400" smtClean="0">
                <a:latin typeface="Times New Roman"/>
                <a:ea typeface="Times New Roman"/>
              </a:rPr>
              <a:t>skupenství (</a:t>
            </a:r>
            <a:r>
              <a:rPr lang="cs-CZ" sz="2400">
                <a:latin typeface="Times New Roman"/>
                <a:ea typeface="Times New Roman"/>
              </a:rPr>
              <a:t>Hg).</a:t>
            </a:r>
          </a:p>
        </p:txBody>
      </p:sp>
      <p:sp>
        <p:nvSpPr>
          <p:cNvPr id="10" name="Šipka doprava 9"/>
          <p:cNvSpPr/>
          <p:nvPr/>
        </p:nvSpPr>
        <p:spPr>
          <a:xfrm>
            <a:off x="611560" y="4091880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1647544" y="4005064"/>
            <a:ext cx="70289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latin typeface="Times New Roman"/>
                <a:ea typeface="Times New Roman"/>
              </a:rPr>
              <a:t>Plynné - </a:t>
            </a:r>
            <a:r>
              <a:rPr lang="cs-CZ" sz="2400">
                <a:latin typeface="Times New Roman"/>
                <a:ea typeface="Times New Roman"/>
              </a:rPr>
              <a:t>ionizované plyny. Základní podmínkou, aby plyn vedl elektrický proud, je rozštěpení elektricky neutrálních molekul na kladné a záporné ionty. </a:t>
            </a:r>
          </a:p>
        </p:txBody>
      </p:sp>
      <p:sp>
        <p:nvSpPr>
          <p:cNvPr id="12" name="Šipka doprava 11"/>
          <p:cNvSpPr/>
          <p:nvPr/>
        </p:nvSpPr>
        <p:spPr>
          <a:xfrm>
            <a:off x="638386" y="2548354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4913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Šipka doprava 6">
            <a:hlinkClick r:id="rId2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2065034" y="1484783"/>
            <a:ext cx="66114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Materiály 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s velkou konduktivitou </a:t>
            </a:r>
            <a:r>
              <a:rPr lang="cs-CZ" sz="2400">
                <a:latin typeface="Times New Roman"/>
                <a:ea typeface="Times New Roman"/>
              </a:rPr>
              <a:t>(elektrovodné materiály), např</a:t>
            </a:r>
            <a:r>
              <a:rPr lang="cs-CZ" sz="2400" smtClean="0">
                <a:latin typeface="Times New Roman"/>
                <a:ea typeface="Times New Roman"/>
              </a:rPr>
              <a:t>. měd, hliník </a:t>
            </a:r>
            <a:r>
              <a:rPr lang="cs-CZ" sz="2400">
                <a:latin typeface="Times New Roman"/>
                <a:ea typeface="Times New Roman"/>
              </a:rPr>
              <a:t>a jejich slitiny s jinými </a:t>
            </a:r>
            <a:r>
              <a:rPr lang="cs-CZ" sz="2400" smtClean="0">
                <a:latin typeface="Times New Roman"/>
                <a:ea typeface="Times New Roman"/>
              </a:rPr>
              <a:t>kovy. </a:t>
            </a:r>
            <a:endParaRPr lang="cs-CZ" sz="2400">
              <a:latin typeface="Times New Roman"/>
              <a:ea typeface="Times New Roman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084785" y="3747558"/>
            <a:ext cx="66114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Materiály 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s malou konduktivitou</a:t>
            </a:r>
            <a:r>
              <a:rPr lang="cs-CZ" sz="2400">
                <a:latin typeface="Times New Roman"/>
                <a:ea typeface="Times New Roman"/>
              </a:rPr>
              <a:t> (odporové materiály</a:t>
            </a:r>
            <a:r>
              <a:rPr lang="cs-CZ" sz="2400" smtClean="0">
                <a:latin typeface="Times New Roman"/>
                <a:ea typeface="Times New Roman"/>
              </a:rPr>
              <a:t>). </a:t>
            </a:r>
            <a:endParaRPr lang="cs-CZ" sz="2400">
              <a:latin typeface="Times New Roman"/>
              <a:ea typeface="Times New Roman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046784" y="4595935"/>
            <a:ext cx="66387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>
                <a:latin typeface="Times New Roman"/>
                <a:ea typeface="Times New Roman"/>
              </a:rPr>
              <a:t>Jsou to různé slitiny kovů např</a:t>
            </a:r>
            <a:r>
              <a:rPr lang="cs-CZ" sz="2400" smtClean="0">
                <a:latin typeface="Times New Roman"/>
                <a:ea typeface="Times New Roman"/>
              </a:rPr>
              <a:t>. Cu</a:t>
            </a:r>
            <a:r>
              <a:rPr lang="cs-CZ" sz="2400">
                <a:latin typeface="Times New Roman"/>
                <a:ea typeface="Times New Roman"/>
              </a:rPr>
              <a:t>, Ni, Cr, </a:t>
            </a:r>
            <a:r>
              <a:rPr lang="cs-CZ" sz="2400" smtClean="0">
                <a:latin typeface="Times New Roman"/>
                <a:ea typeface="Times New Roman"/>
              </a:rPr>
              <a:t>Mn, </a:t>
            </a:r>
            <a:r>
              <a:rPr lang="cs-CZ" sz="2400">
                <a:latin typeface="Times New Roman"/>
                <a:ea typeface="Times New Roman"/>
              </a:rPr>
              <a:t>(Jako odporové materiály se </a:t>
            </a:r>
            <a:r>
              <a:rPr lang="cs-CZ" sz="2400" smtClean="0">
                <a:latin typeface="Times New Roman"/>
                <a:ea typeface="Times New Roman"/>
              </a:rPr>
              <a:t>využívají </a:t>
            </a:r>
            <a:r>
              <a:rPr lang="cs-CZ" sz="2400">
                <a:latin typeface="Times New Roman"/>
                <a:ea typeface="Times New Roman"/>
              </a:rPr>
              <a:t>i </a:t>
            </a:r>
            <a:r>
              <a:rPr lang="cs-CZ" sz="2400" smtClean="0">
                <a:latin typeface="Times New Roman"/>
                <a:ea typeface="Times New Roman"/>
              </a:rPr>
              <a:t>nekovy).</a:t>
            </a:r>
            <a:endParaRPr lang="cs-CZ" sz="2400">
              <a:latin typeface="Times New Roman"/>
              <a:ea typeface="Times New Roman"/>
            </a:endParaRPr>
          </a:p>
        </p:txBody>
      </p:sp>
      <p:sp>
        <p:nvSpPr>
          <p:cNvPr id="9" name="Šipka doprava 8"/>
          <p:cNvSpPr/>
          <p:nvPr/>
        </p:nvSpPr>
        <p:spPr>
          <a:xfrm>
            <a:off x="642329" y="1940931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prava 11"/>
          <p:cNvSpPr/>
          <p:nvPr/>
        </p:nvSpPr>
        <p:spPr>
          <a:xfrm>
            <a:off x="663130" y="3030116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663130" y="4019872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593310" y="548680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Podle schopnosti vést el. proud se 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vodivé materiály dělí na: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2046784" y="2758634"/>
            <a:ext cx="66114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latin typeface="Times New Roman"/>
                <a:ea typeface="Times New Roman"/>
              </a:rPr>
              <a:t>Používají </a:t>
            </a:r>
            <a:r>
              <a:rPr lang="cs-CZ" sz="2400">
                <a:latin typeface="Times New Roman"/>
                <a:ea typeface="Times New Roman"/>
              </a:rPr>
              <a:t>se k výrobě vodičů na vedení kabelů</a:t>
            </a:r>
            <a:r>
              <a:rPr lang="cs-CZ" sz="2400" smtClean="0">
                <a:latin typeface="Times New Roman"/>
                <a:ea typeface="Times New Roman"/>
              </a:rPr>
              <a:t>, vinutí </a:t>
            </a:r>
            <a:r>
              <a:rPr lang="cs-CZ" sz="2400">
                <a:latin typeface="Times New Roman"/>
                <a:ea typeface="Times New Roman"/>
              </a:rPr>
              <a:t>cívek </a:t>
            </a:r>
            <a:r>
              <a:rPr lang="cs-CZ" sz="2400" smtClean="0">
                <a:latin typeface="Times New Roman"/>
                <a:ea typeface="Times New Roman"/>
              </a:rPr>
              <a:t>apod.</a:t>
            </a:r>
            <a:endParaRPr lang="cs-CZ" sz="2400">
              <a:latin typeface="Times New Roman"/>
              <a:ea typeface="Times New Roman"/>
            </a:endParaRPr>
          </a:p>
        </p:txBody>
      </p:sp>
      <p:sp>
        <p:nvSpPr>
          <p:cNvPr id="17" name="Šipka doprava 16"/>
          <p:cNvSpPr/>
          <p:nvPr/>
        </p:nvSpPr>
        <p:spPr>
          <a:xfrm>
            <a:off x="642329" y="4867418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553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8" grpId="0"/>
      <p:bldP spid="4" grpId="0"/>
      <p:bldP spid="6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Šipka doprava 6">
            <a:hlinkClick r:id="rId2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2065033" y="1253950"/>
            <a:ext cx="66114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Vodiče 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první  třídy – kovy: </a:t>
            </a:r>
            <a:r>
              <a:rPr lang="cs-CZ" sz="2400">
                <a:latin typeface="Times New Roman"/>
                <a:ea typeface="Times New Roman"/>
              </a:rPr>
              <a:t>nosiče elektrického náboje (a tedy proudu) jsou </a:t>
            </a:r>
            <a:r>
              <a:rPr lang="cs-CZ" sz="2400" smtClean="0">
                <a:latin typeface="Times New Roman"/>
                <a:ea typeface="Times New Roman"/>
              </a:rPr>
              <a:t>elektrony</a:t>
            </a:r>
            <a:r>
              <a:rPr lang="cs-CZ" sz="2400">
                <a:latin typeface="Times New Roman"/>
                <a:ea typeface="Times New Roman"/>
              </a:rPr>
              <a:t>: </a:t>
            </a:r>
          </a:p>
        </p:txBody>
      </p:sp>
      <p:sp>
        <p:nvSpPr>
          <p:cNvPr id="4" name="Obdélník 3"/>
          <p:cNvSpPr/>
          <p:nvPr/>
        </p:nvSpPr>
        <p:spPr>
          <a:xfrm>
            <a:off x="2046784" y="3030116"/>
            <a:ext cx="66296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Vodiče 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druhé třídy – elektrolyty, ionizované plyny: </a:t>
            </a:r>
            <a:r>
              <a:rPr lang="cs-CZ" sz="2400">
                <a:latin typeface="Times New Roman"/>
                <a:ea typeface="Times New Roman"/>
              </a:rPr>
              <a:t>Proud vzniká pohybem iontů (částice hmoty s kladným nebo záporným elektrickým nábojem) směrem k elektrodě s opačnou </a:t>
            </a:r>
            <a:r>
              <a:rPr lang="cs-CZ" sz="2400" smtClean="0">
                <a:latin typeface="Times New Roman"/>
                <a:ea typeface="Times New Roman"/>
              </a:rPr>
              <a:t>polaritou. </a:t>
            </a:r>
            <a:endParaRPr lang="cs-CZ" sz="2400">
              <a:latin typeface="Times New Roman"/>
              <a:ea typeface="Times New Roman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065035" y="4765316"/>
            <a:ext cx="66114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400" smtClean="0">
                <a:latin typeface="Times New Roman"/>
                <a:ea typeface="Times New Roman"/>
              </a:rPr>
              <a:t>Průchodem </a:t>
            </a:r>
            <a:r>
              <a:rPr lang="cs-CZ" sz="2400">
                <a:latin typeface="Times New Roman"/>
                <a:ea typeface="Times New Roman"/>
              </a:rPr>
              <a:t>proudu dochází  k chemickým </a:t>
            </a:r>
            <a:r>
              <a:rPr lang="cs-CZ" sz="2400" smtClean="0">
                <a:latin typeface="Times New Roman"/>
                <a:ea typeface="Times New Roman"/>
              </a:rPr>
              <a:t>změnám (elektrolýza)</a:t>
            </a:r>
            <a:r>
              <a:rPr lang="cs-CZ" sz="2400"/>
              <a:t>.</a:t>
            </a:r>
          </a:p>
        </p:txBody>
      </p:sp>
      <p:sp>
        <p:nvSpPr>
          <p:cNvPr id="9" name="Šipka doprava 8"/>
          <p:cNvSpPr/>
          <p:nvPr/>
        </p:nvSpPr>
        <p:spPr>
          <a:xfrm>
            <a:off x="667468" y="1525432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prava 11"/>
          <p:cNvSpPr/>
          <p:nvPr/>
        </p:nvSpPr>
        <p:spPr>
          <a:xfrm>
            <a:off x="675354" y="2470601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593310" y="3670930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593309" y="548680"/>
            <a:ext cx="80831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Podle 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nosičů náboje při průchodu </a:t>
            </a:r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el. 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proudu rozeznáváme: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2023173" y="2199119"/>
            <a:ext cx="66532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smtClean="0">
                <a:latin typeface="Times New Roman"/>
                <a:ea typeface="Times New Roman"/>
              </a:rPr>
              <a:t>Průchod  </a:t>
            </a:r>
            <a:r>
              <a:rPr lang="cs-CZ" sz="2400">
                <a:latin typeface="Times New Roman"/>
                <a:ea typeface="Times New Roman"/>
              </a:rPr>
              <a:t>proudu nezpůsobuje změny chemického složení vodiče.</a:t>
            </a:r>
          </a:p>
        </p:txBody>
      </p:sp>
      <p:sp>
        <p:nvSpPr>
          <p:cNvPr id="17" name="Šipka doprava 16"/>
          <p:cNvSpPr/>
          <p:nvPr/>
        </p:nvSpPr>
        <p:spPr>
          <a:xfrm>
            <a:off x="626267" y="5036798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917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8" grpId="0"/>
      <p:bldP spid="4" grpId="0"/>
      <p:bldP spid="6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625702" y="476672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Vlastnosti 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mědi</a:t>
            </a:r>
          </a:p>
        </p:txBody>
      </p:sp>
      <p:sp>
        <p:nvSpPr>
          <p:cNvPr id="5" name="Obdélník 4"/>
          <p:cNvSpPr/>
          <p:nvPr/>
        </p:nvSpPr>
        <p:spPr>
          <a:xfrm>
            <a:off x="539552" y="1196752"/>
            <a:ext cx="81369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>
                <a:latin typeface="Times New Roman"/>
                <a:ea typeface="Times New Roman"/>
              </a:rPr>
              <a:t>Čistá </a:t>
            </a:r>
            <a:r>
              <a:rPr lang="cs-CZ" sz="2400" smtClean="0">
                <a:latin typeface="Times New Roman"/>
                <a:ea typeface="Times New Roman"/>
              </a:rPr>
              <a:t>měď </a:t>
            </a:r>
            <a:r>
              <a:rPr lang="cs-CZ" sz="2400">
                <a:latin typeface="Times New Roman"/>
                <a:ea typeface="Times New Roman"/>
              </a:rPr>
              <a:t>je kov červené barvy. Krystalizuje v krychlové plošné středěné soustavě. </a:t>
            </a:r>
          </a:p>
        </p:txBody>
      </p:sp>
      <p:sp>
        <p:nvSpPr>
          <p:cNvPr id="12" name="Šipka doprava 11">
            <a:hlinkClick r:id="rId2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355976" y="2027749"/>
            <a:ext cx="43204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smtClean="0">
                <a:latin typeface="Times New Roman"/>
                <a:ea typeface="Times New Roman"/>
              </a:rPr>
              <a:t>Příměsmi </a:t>
            </a:r>
            <a:r>
              <a:rPr lang="cs-CZ" sz="2400">
                <a:latin typeface="Times New Roman"/>
                <a:ea typeface="Times New Roman"/>
              </a:rPr>
              <a:t>se barva mědi mění do žluta až do běla. Měď je dobře tvárná, a to za studena i za tepla. Lze jí snadno táhnout, protlačovat, kovat  a válcovat.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440238" y="1123010"/>
            <a:ext cx="1943047" cy="374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bdélník 7"/>
          <p:cNvSpPr/>
          <p:nvPr/>
        </p:nvSpPr>
        <p:spPr>
          <a:xfrm>
            <a:off x="539552" y="4149080"/>
            <a:ext cx="81369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>
                <a:latin typeface="Times New Roman"/>
                <a:ea typeface="Times New Roman"/>
              </a:rPr>
              <a:t>Při tváření však dochází k deformací krystalové mřížky, a tím stoupá tvrdost  a pevnost, zvětšuje se rezistivita, klesá tažnost. </a:t>
            </a:r>
          </a:p>
        </p:txBody>
      </p:sp>
      <p:sp>
        <p:nvSpPr>
          <p:cNvPr id="9" name="Obdélník 8"/>
          <p:cNvSpPr/>
          <p:nvPr/>
        </p:nvSpPr>
        <p:spPr>
          <a:xfrm>
            <a:off x="539554" y="5157192"/>
            <a:ext cx="81369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>
                <a:latin typeface="Times New Roman"/>
                <a:ea typeface="Times New Roman"/>
              </a:rPr>
              <a:t>Měď lze svařovat neutrálním plamenem nebo </a:t>
            </a:r>
            <a:r>
              <a:rPr lang="cs-CZ" sz="2400" smtClean="0">
                <a:latin typeface="Times New Roman"/>
                <a:ea typeface="Times New Roman"/>
              </a:rPr>
              <a:t>elektricky (</a:t>
            </a:r>
            <a:r>
              <a:rPr lang="cs-CZ" sz="2400">
                <a:latin typeface="Times New Roman"/>
                <a:ea typeface="Times New Roman"/>
              </a:rPr>
              <a:t>odporové svařování natupo). </a:t>
            </a:r>
          </a:p>
        </p:txBody>
      </p:sp>
    </p:spTree>
    <p:extLst>
      <p:ext uri="{BB962C8B-B14F-4D97-AF65-F5344CB8AC3E}">
        <p14:creationId xmlns:p14="http://schemas.microsoft.com/office/powerpoint/2010/main" val="711464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56078" y="548680"/>
            <a:ext cx="8120378" cy="83099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cs-CZ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VELKOU VÝHODOU JE TO, ŽE MĚĎ LZE VELMI DOBŘE PÁJET BĚŽNÝMI MĚKKÝMI I TVRDÝMI PÁJKAMI.</a:t>
            </a:r>
            <a:endParaRPr lang="cs-CZ" sz="2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Šipka doprava 6">
            <a:hlinkClick r:id="rId2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545953" y="1772816"/>
            <a:ext cx="81406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Podle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prostředí, ve kterém se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měděný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výrobek nachází, pokrývá se jeho povrch vrstvou oxidů, uhličitanů nebo sulfidů, a dostává tak nahnědlou  až nazelenalou barvu. </a:t>
            </a:r>
          </a:p>
        </p:txBody>
      </p:sp>
      <p:sp>
        <p:nvSpPr>
          <p:cNvPr id="6" name="Obdélník 5"/>
          <p:cNvSpPr/>
          <p:nvPr/>
        </p:nvSpPr>
        <p:spPr>
          <a:xfrm>
            <a:off x="545953" y="3105835"/>
            <a:ext cx="81305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400">
                <a:latin typeface="Times New Roman" pitchFamily="18" charset="0"/>
                <a:cs typeface="Times New Roman" pitchFamily="18" charset="0"/>
              </a:rPr>
              <a:t>Měď je chemicky odolná proti působení vody a alkalií</a:t>
            </a:r>
          </a:p>
        </p:txBody>
      </p:sp>
      <p:sp>
        <p:nvSpPr>
          <p:cNvPr id="9" name="Obdélník 8"/>
          <p:cNvSpPr/>
          <p:nvPr/>
        </p:nvSpPr>
        <p:spPr>
          <a:xfrm>
            <a:off x="545952" y="3791462"/>
            <a:ext cx="81305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cs-CZ" sz="2400">
                <a:latin typeface="Times New Roman" pitchFamily="18" charset="0"/>
                <a:cs typeface="Times New Roman" pitchFamily="18" charset="0"/>
              </a:rPr>
              <a:t>Škodlivě na ní působí kyselina dusičná, sírová a chlorovodíková, dále síra a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rtuť. </a:t>
            </a:r>
            <a:endParaRPr lang="cs-CZ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556077" y="4622459"/>
            <a:ext cx="81305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cs-CZ" sz="2400">
                <a:latin typeface="Times New Roman" pitchFamily="18" charset="0"/>
                <a:cs typeface="Times New Roman" pitchFamily="18" charset="0"/>
              </a:rPr>
              <a:t>Proti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oxidaci (korozi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) se povrch mědi chrání pocínováním, poniklováním,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postříbřením. </a:t>
            </a:r>
            <a:endParaRPr lang="cs-CZ" sz="2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124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666701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cs-CZ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Elektrovodná </a:t>
            </a:r>
            <a:r>
              <a:rPr lang="cs-CZ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měď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obsahuje 99,92 až 99,95% Cu, a její rezistivita je 0,01786 Ω.mm</a:t>
            </a:r>
            <a:r>
              <a:rPr lang="cs-CZ" sz="24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.Tyto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hodnoty platí pro teplotu 20˚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C.</a:t>
            </a:r>
            <a:endParaRPr lang="cs-CZ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Šipka doprava 4">
            <a:hlinkClick r:id="rId3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611560" y="1867030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cs-CZ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Vodivost </a:t>
            </a:r>
            <a:r>
              <a:rPr lang="cs-CZ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mědi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závisí na  její čistotě a tepelném zpracování. Čím je měď čistější, tím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je vodivost větší.</a:t>
            </a:r>
            <a:endParaRPr lang="cs-CZ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1560" y="3105835"/>
            <a:ext cx="8064896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cs-CZ"/>
              <a:t> </a:t>
            </a:r>
            <a:r>
              <a:rPr lang="cs-CZ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SLITINY MĚDI</a:t>
            </a:r>
            <a:endParaRPr lang="cs-CZ" sz="2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11560" y="3789040"/>
            <a:ext cx="80735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Měď vytváří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s mnoha kovy slitiny, které lze dobře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použít v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 technické praxi. </a:t>
            </a:r>
          </a:p>
        </p:txBody>
      </p:sp>
      <p:sp>
        <p:nvSpPr>
          <p:cNvPr id="8" name="Obdélník 7"/>
          <p:cNvSpPr/>
          <p:nvPr/>
        </p:nvSpPr>
        <p:spPr>
          <a:xfrm>
            <a:off x="611560" y="4725144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>
                <a:latin typeface="Times New Roman" pitchFamily="18" charset="0"/>
                <a:cs typeface="Times New Roman" pitchFamily="18" charset="0"/>
              </a:rPr>
              <a:t>Nejznámější slitiny mědi jsou </a:t>
            </a:r>
            <a:r>
              <a:rPr lang="cs-CZ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BRONZ A MOSAZ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2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244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Šipka doprava 4">
            <a:hlinkClick r:id="rId3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539552" y="1052736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Bronzy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jsou slitiny mědí s cínem (původně), ale i s hliníkem, niklem,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křemíkem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Obdélník 5"/>
          <p:cNvSpPr/>
          <p:nvPr/>
        </p:nvSpPr>
        <p:spPr>
          <a:xfrm>
            <a:off x="539552" y="404664"/>
            <a:ext cx="8136904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cs-CZ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BRONZY</a:t>
            </a:r>
            <a:endParaRPr lang="cs-CZ" sz="2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39552" y="1883733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Složení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bronzů podstatně ovlivňuje jejich elektrické, mechanické a technologické vlastnosti. </a:t>
            </a:r>
          </a:p>
        </p:txBody>
      </p:sp>
      <p:sp>
        <p:nvSpPr>
          <p:cNvPr id="8" name="Obdélník 7"/>
          <p:cNvSpPr/>
          <p:nvPr/>
        </p:nvSpPr>
        <p:spPr>
          <a:xfrm>
            <a:off x="1799692" y="2735385"/>
            <a:ext cx="68767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Cínové bronzy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obsahují až 20% cínu. Jsou určeny jednak k tváření, jednak na odlitky. </a:t>
            </a:r>
          </a:p>
        </p:txBody>
      </p:sp>
      <p:sp>
        <p:nvSpPr>
          <p:cNvPr id="3" name="Šipka doprava 2"/>
          <p:cNvSpPr/>
          <p:nvPr/>
        </p:nvSpPr>
        <p:spPr>
          <a:xfrm>
            <a:off x="611560" y="3212976"/>
            <a:ext cx="432048" cy="2714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>
            <a:off x="625264" y="5416478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1793699" y="3566382"/>
            <a:ext cx="68767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Hliníkové </a:t>
            </a:r>
            <a:r>
              <a:rPr lang="cs-CZ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bronzy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obsahují (kromě mědi) až 10% hliníku(Al). Používají se na výrobu souřástek odolných proti korozi při vyšších teplotách.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1793699" y="4775664"/>
            <a:ext cx="68767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Beryliové </a:t>
            </a:r>
            <a:r>
              <a:rPr lang="cs-CZ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bronzy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obsahují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až 2,5% beryllia a další přísady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. Svou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pružností se téměř vyrovnají oceli a jsou přitom lépe elektricky vodivé, mají velkou odolnost proti korozi a proti opotřebení. </a:t>
            </a:r>
          </a:p>
        </p:txBody>
      </p:sp>
      <p:sp>
        <p:nvSpPr>
          <p:cNvPr id="12" name="Šipka doprava 11"/>
          <p:cNvSpPr/>
          <p:nvPr/>
        </p:nvSpPr>
        <p:spPr>
          <a:xfrm>
            <a:off x="611560" y="4022530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032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8" grpId="0"/>
      <p:bldP spid="4" grpId="0"/>
      <p:bldP spid="11" grpId="0"/>
    </p:bld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724</TotalTime>
  <Words>626</Words>
  <Application>Microsoft Office PowerPoint</Application>
  <PresentationFormat>Předvádění na obrazovce (4:3)</PresentationFormat>
  <Paragraphs>61</Paragraphs>
  <Slides>11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Aerodynamika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Janes</dc:creator>
  <cp:lastModifiedBy>Janes</cp:lastModifiedBy>
  <cp:revision>77</cp:revision>
  <dcterms:created xsi:type="dcterms:W3CDTF">2013-03-27T08:46:28Z</dcterms:created>
  <dcterms:modified xsi:type="dcterms:W3CDTF">2014-10-03T06:48:45Z</dcterms:modified>
</cp:coreProperties>
</file>