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73" r:id="rId4"/>
    <p:sldId id="281" r:id="rId5"/>
    <p:sldId id="295" r:id="rId6"/>
    <p:sldId id="297" r:id="rId7"/>
    <p:sldId id="298" r:id="rId8"/>
    <p:sldId id="299" r:id="rId9"/>
    <p:sldId id="301" r:id="rId10"/>
    <p:sldId id="302" r:id="rId11"/>
    <p:sldId id="303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20A2A-5F6B-43A1-84CB-C91742C7ACB9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74F20-A34D-4213-AD8A-B69282A8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0" y="892479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141412" y="3458013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ELEKTROTECHNICKÉ </a:t>
            </a:r>
            <a:r>
              <a:rPr lang="cs-CZ" sz="3200" b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MATERIÁLY </a:t>
            </a:r>
          </a:p>
        </p:txBody>
      </p:sp>
    </p:spTree>
    <p:extLst>
      <p:ext uri="{BB962C8B-B14F-4D97-AF65-F5344CB8AC3E}">
        <p14:creationId xmlns:p14="http://schemas.microsoft.com/office/powerpoint/2010/main" val="39294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2748" y="1514401"/>
            <a:ext cx="8054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Azbest - </a:t>
            </a:r>
            <a:r>
              <a:rPr lang="cs-CZ" sz="2400" smtClean="0">
                <a:latin typeface="Times New Roman"/>
                <a:ea typeface="Times New Roman"/>
              </a:rPr>
              <a:t>používá </a:t>
            </a:r>
            <a:r>
              <a:rPr lang="cs-CZ" sz="2400">
                <a:latin typeface="Times New Roman"/>
                <a:ea typeface="Times New Roman"/>
              </a:rPr>
              <a:t>se v podobě provazců, </a:t>
            </a:r>
            <a:r>
              <a:rPr lang="cs-CZ" sz="2400" smtClean="0">
                <a:latin typeface="Times New Roman"/>
                <a:ea typeface="Times New Roman"/>
              </a:rPr>
              <a:t>tkanin nebo </a:t>
            </a:r>
            <a:r>
              <a:rPr lang="cs-CZ" sz="2400">
                <a:latin typeface="Times New Roman"/>
                <a:ea typeface="Times New Roman"/>
              </a:rPr>
              <a:t>jako </a:t>
            </a:r>
            <a:r>
              <a:rPr lang="cs-CZ" sz="2400" smtClean="0">
                <a:latin typeface="Times New Roman"/>
                <a:ea typeface="Times New Roman"/>
              </a:rPr>
              <a:t>azbestocement.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2748" y="404664"/>
            <a:ext cx="814370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TUHÁ DIELEKTRIKA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2748" y="1052736"/>
            <a:ext cx="2543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Anorganické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látky: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00473" y="2276872"/>
            <a:ext cx="80870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Slída - </a:t>
            </a:r>
            <a:r>
              <a:rPr lang="cs-CZ" sz="2400">
                <a:latin typeface="Times New Roman"/>
                <a:ea typeface="Times New Roman"/>
              </a:rPr>
              <a:t>p</a:t>
            </a:r>
            <a:r>
              <a:rPr lang="cs-CZ" sz="2400" smtClean="0">
                <a:latin typeface="Times New Roman"/>
                <a:ea typeface="Times New Roman"/>
              </a:rPr>
              <a:t>ro </a:t>
            </a:r>
            <a:r>
              <a:rPr lang="cs-CZ" sz="2400">
                <a:latin typeface="Times New Roman"/>
                <a:ea typeface="Times New Roman"/>
              </a:rPr>
              <a:t>elektrotechniku má velký význam.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Čistá </a:t>
            </a:r>
            <a:r>
              <a:rPr lang="cs-CZ" sz="2400">
                <a:latin typeface="Times New Roman"/>
                <a:ea typeface="Times New Roman"/>
              </a:rPr>
              <a:t>slída má vynikající elektrické vlastnosti.</a:t>
            </a:r>
            <a:r>
              <a:rPr lang="de-DE" sz="2400">
                <a:latin typeface="Times New Roman"/>
                <a:ea typeface="Times New Roman"/>
              </a:rPr>
              <a:t>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de-DE" sz="2400" smtClean="0">
                <a:latin typeface="Times New Roman"/>
                <a:ea typeface="Times New Roman"/>
              </a:rPr>
              <a:t>Elektrická </a:t>
            </a:r>
            <a:r>
              <a:rPr lang="de-DE" sz="2400">
                <a:latin typeface="Times New Roman"/>
                <a:ea typeface="Times New Roman"/>
              </a:rPr>
              <a:t>pevnost slídy je Ep &gt; 100 </a:t>
            </a:r>
            <a:r>
              <a:rPr lang="de-DE" sz="2400" smtClean="0">
                <a:latin typeface="Times New Roman"/>
                <a:ea typeface="Times New Roman"/>
              </a:rPr>
              <a:t>MV/m</a:t>
            </a:r>
            <a:r>
              <a:rPr lang="cs-CZ" sz="2400" smtClean="0">
                <a:latin typeface="Times New Roman"/>
                <a:ea typeface="Times New Roman"/>
              </a:rPr>
              <a:t>.</a:t>
            </a:r>
            <a:r>
              <a:rPr lang="cs-CZ" sz="2400"/>
              <a:t> </a:t>
            </a:r>
            <a:endParaRPr lang="cs-CZ" sz="240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Uplatňuje </a:t>
            </a:r>
            <a:r>
              <a:rPr lang="cs-CZ" sz="2400">
                <a:latin typeface="Times New Roman"/>
                <a:ea typeface="Times New Roman"/>
              </a:rPr>
              <a:t>se hlavně ve </a:t>
            </a:r>
            <a:r>
              <a:rPr lang="cs-CZ" sz="2400" smtClean="0">
                <a:latin typeface="Times New Roman"/>
                <a:ea typeface="Times New Roman"/>
              </a:rPr>
              <a:t>vysokofrekvenční technice </a:t>
            </a:r>
            <a:r>
              <a:rPr lang="cs-CZ" sz="2400">
                <a:latin typeface="Times New Roman"/>
                <a:ea typeface="Times New Roman"/>
              </a:rPr>
              <a:t>při vyšších teplotách.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75093" y="4215864"/>
            <a:ext cx="81013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Sklo</a:t>
            </a:r>
            <a:r>
              <a:rPr lang="cs-CZ" sz="2400">
                <a:latin typeface="Times New Roman"/>
                <a:ea typeface="Times New Roman"/>
              </a:rPr>
              <a:t> </a:t>
            </a:r>
            <a:r>
              <a:rPr lang="cs-CZ" sz="2400" smtClean="0">
                <a:latin typeface="Times New Roman"/>
                <a:ea typeface="Times New Roman"/>
              </a:rPr>
              <a:t>- </a:t>
            </a:r>
            <a:r>
              <a:rPr lang="cs-CZ" sz="2400">
                <a:latin typeface="Times New Roman"/>
                <a:ea typeface="Times New Roman"/>
              </a:rPr>
              <a:t>patří mezi amorfní anorganické materiály.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Při </a:t>
            </a:r>
            <a:r>
              <a:rPr lang="cs-CZ" sz="2400">
                <a:latin typeface="Times New Roman"/>
                <a:ea typeface="Times New Roman"/>
              </a:rPr>
              <a:t>teplotě 20°C </a:t>
            </a:r>
            <a:r>
              <a:rPr lang="cs-CZ" sz="2400" smtClean="0">
                <a:latin typeface="Times New Roman"/>
                <a:ea typeface="Times New Roman"/>
              </a:rPr>
              <a:t>je </a:t>
            </a:r>
            <a:r>
              <a:rPr lang="cs-CZ" sz="2400">
                <a:latin typeface="Times New Roman"/>
                <a:ea typeface="Times New Roman"/>
              </a:rPr>
              <a:t>rezistivita skla 1012 ÷ 1018 </a:t>
            </a:r>
            <a:r>
              <a:rPr lang="el-GR" sz="2400">
                <a:latin typeface="Times New Roman"/>
                <a:ea typeface="Times New Roman"/>
              </a:rPr>
              <a:t>Ω</a:t>
            </a:r>
            <a:r>
              <a:rPr lang="cs-CZ" sz="2400">
                <a:latin typeface="Times New Roman"/>
                <a:ea typeface="Times New Roman"/>
              </a:rPr>
              <a:t>m.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Použití </a:t>
            </a:r>
            <a:r>
              <a:rPr lang="cs-CZ" sz="2400">
                <a:latin typeface="Times New Roman"/>
                <a:ea typeface="Times New Roman"/>
              </a:rPr>
              <a:t>skla je zejména v oblasti izolační a konstrukční (žárovka, elektronky).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Pro </a:t>
            </a:r>
            <a:r>
              <a:rPr lang="cs-CZ" sz="2400">
                <a:latin typeface="Times New Roman"/>
                <a:ea typeface="Times New Roman"/>
              </a:rPr>
              <a:t>výrobu </a:t>
            </a:r>
            <a:r>
              <a:rPr lang="cs-CZ" sz="2400" smtClean="0">
                <a:latin typeface="Times New Roman"/>
                <a:ea typeface="Times New Roman"/>
              </a:rPr>
              <a:t>skelných vláken </a:t>
            </a:r>
            <a:r>
              <a:rPr lang="cs-CZ" sz="2400">
                <a:latin typeface="Times New Roman"/>
                <a:ea typeface="Times New Roman"/>
              </a:rPr>
              <a:t>se používá hlinitoborokřemičité sklo (eutal).</a:t>
            </a:r>
          </a:p>
        </p:txBody>
      </p:sp>
    </p:spTree>
    <p:extLst>
      <p:ext uri="{BB962C8B-B14F-4D97-AF65-F5344CB8AC3E}">
        <p14:creationId xmlns:p14="http://schemas.microsoft.com/office/powerpoint/2010/main" val="396598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907704" y="1514401"/>
            <a:ext cx="6679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Keramika</a:t>
            </a:r>
            <a:r>
              <a:rPr lang="cs-CZ" sz="2400" b="1"/>
              <a:t>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2748" y="404664"/>
            <a:ext cx="814370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TUHÁ DIELEKTRIKA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2748" y="1052736"/>
            <a:ext cx="3029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Další aorganické látky: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907704" y="1976066"/>
            <a:ext cx="6679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Kamenina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907704" y="2450752"/>
            <a:ext cx="70212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Porcelán </a:t>
            </a:r>
            <a:r>
              <a:rPr lang="cs-CZ" sz="2400" smtClean="0">
                <a:latin typeface="Times New Roman"/>
                <a:ea typeface="Times New Roman"/>
              </a:rPr>
              <a:t>tvrdý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907704" y="2912417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Korundová keramika</a:t>
            </a:r>
          </a:p>
        </p:txBody>
      </p:sp>
      <p:sp>
        <p:nvSpPr>
          <p:cNvPr id="5" name="Obdélník 4"/>
          <p:cNvSpPr/>
          <p:nvPr/>
        </p:nvSpPr>
        <p:spPr>
          <a:xfrm>
            <a:off x="1907704" y="3374082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Rutilová keramika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827584" y="1644080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827584" y="2091481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827584" y="2566167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827584" y="3027832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827584" y="3489497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51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4" grpId="0"/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76434" y="332656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vlastností elektrických materiálů.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na základě studia stanoví vlastnosti a funkce součástek a komponent pro elektrotechniku.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>
                <a:latin typeface="Times New Roman" pitchFamily="18" charset="0"/>
                <a:cs typeface="Times New Roman" pitchFamily="18" charset="0"/>
              </a:rPr>
            </a:b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:    </a:t>
            </a:r>
          </a:p>
          <a:p>
            <a:pPr algn="just"/>
            <a:r>
              <a:rPr lang="cs-CZ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IŽO, TEKELY Elektrotechnické materiály pro SOU SNTL</a:t>
            </a: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	http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://www.google.cz/search?q=nevlastn%C3%AD+polovodi%C4%8D&amp;hl=cs&amp;gbv=2&amp;rlz=1R2WQIB_csCZ525&amp;prmd=ivns&amp;ei=cgI0U6m5FIjcsgakroHgBg&amp;start=20&amp;sa=N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76434" y="499535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 Ing. Janyška Lubomír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068" y="5269307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2304" y="54809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III/2-15-13_IZOLAČNÍ MATERIÁLY-I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Autor:  Ing. Janyška Lubomír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Tématický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okruh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Elektrotechnologie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1.12.2013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2303" y="4149080"/>
            <a:ext cx="835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Autorem materiálu a všech jeho částí, není-li uvedeno jinak, je</a:t>
            </a:r>
          </a:p>
          <a:p>
            <a:r>
              <a:rPr lang="cs-CZ">
                <a:latin typeface="Times New Roman" pitchFamily="18" charset="0"/>
                <a:cs typeface="Times New Roman" pitchFamily="18" charset="0"/>
              </a:rPr>
              <a:t>						       Ing. </a:t>
            </a:r>
            <a:r>
              <a:rPr lang="cs-CZ" err="1">
                <a:latin typeface="Times New Roman" pitchFamily="18" charset="0"/>
                <a:cs typeface="Times New Roman" pitchFamily="18" charset="0"/>
              </a:rPr>
              <a:t>Janyška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Lubomír</a:t>
            </a:r>
          </a:p>
        </p:txBody>
      </p: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17" y="260648"/>
            <a:ext cx="1731665" cy="14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doprava 6">
            <a:hlinkClick r:id="rId4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51800" y="404664"/>
            <a:ext cx="812465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ELEKTRICKY NEVODIVÉ MATERIÁLY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1800" y="1052736"/>
            <a:ext cx="8124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Charakteristické vlastnosti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izolantů: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67744" y="1644547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Elektrická rezistivita - </a:t>
            </a:r>
            <a:r>
              <a:rPr lang="el-GR" sz="2400">
                <a:latin typeface="Times New Roman"/>
                <a:ea typeface="Times New Roman"/>
              </a:rPr>
              <a:t>ρ (Ω</a:t>
            </a:r>
            <a:r>
              <a:rPr lang="cs-CZ" sz="2400">
                <a:latin typeface="Times New Roman"/>
                <a:ea typeface="Times New Roman"/>
              </a:rPr>
              <a:t>m).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67744" y="2190055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Poměrná </a:t>
            </a:r>
            <a:r>
              <a:rPr lang="cs-CZ" sz="2400">
                <a:latin typeface="Times New Roman"/>
                <a:ea typeface="Times New Roman"/>
              </a:rPr>
              <a:t>permitivita - </a:t>
            </a:r>
            <a:r>
              <a:rPr lang="el-GR" sz="2400">
                <a:latin typeface="Times New Roman"/>
                <a:ea typeface="Times New Roman"/>
              </a:rPr>
              <a:t>ε</a:t>
            </a:r>
            <a:r>
              <a:rPr lang="cs-CZ" sz="2400" baseline="-25000">
                <a:latin typeface="Times New Roman"/>
                <a:ea typeface="Times New Roman"/>
              </a:rPr>
              <a:t>r</a:t>
            </a:r>
            <a:r>
              <a:rPr lang="cs-CZ" sz="2400"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9" name="Obdélník 8"/>
          <p:cNvSpPr/>
          <p:nvPr/>
        </p:nvSpPr>
        <p:spPr>
          <a:xfrm>
            <a:off x="2282451" y="2739445"/>
            <a:ext cx="6413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Činitel dielektrických ztrát - tg </a:t>
            </a:r>
            <a:r>
              <a:rPr lang="el-GR" sz="2400">
                <a:latin typeface="Times New Roman"/>
                <a:ea typeface="Times New Roman"/>
              </a:rPr>
              <a:t>δ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267744" y="3255367"/>
            <a:ext cx="6443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Elektrická pevnost - Ep (V/m)</a:t>
            </a:r>
          </a:p>
        </p:txBody>
      </p:sp>
      <p:sp>
        <p:nvSpPr>
          <p:cNvPr id="2" name="Šipka doprava 1"/>
          <p:cNvSpPr/>
          <p:nvPr/>
        </p:nvSpPr>
        <p:spPr>
          <a:xfrm>
            <a:off x="1068164" y="1759962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1068164" y="2305469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1068164" y="2854860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1068164" y="3370782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267744" y="3809339"/>
            <a:ext cx="64037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Vnitřní a povrchová rezistivita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297935" y="4274079"/>
            <a:ext cx="63827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Odolnost za </a:t>
            </a:r>
            <a:r>
              <a:rPr lang="cs-CZ" sz="2400" smtClean="0">
                <a:latin typeface="Times New Roman"/>
                <a:ea typeface="Times New Roman"/>
              </a:rPr>
              <a:t>tepla - vyšší </a:t>
            </a:r>
            <a:r>
              <a:rPr lang="cs-CZ" sz="2400">
                <a:latin typeface="Times New Roman"/>
                <a:ea typeface="Times New Roman"/>
              </a:rPr>
              <a:t>teplota vede ke zhoršení el. vlastností a rychlejšímu stárnutí izolantů.</a:t>
            </a:r>
          </a:p>
          <a:p>
            <a:r>
              <a:rPr lang="cs-CZ" sz="2400">
                <a:latin typeface="Times New Roman"/>
                <a:ea typeface="Times New Roman"/>
              </a:rPr>
              <a:t>Norma rozeznává 7 teplotních </a:t>
            </a:r>
            <a:r>
              <a:rPr lang="cs-CZ" sz="2400" smtClean="0">
                <a:latin typeface="Times New Roman"/>
                <a:ea typeface="Times New Roman"/>
              </a:rPr>
              <a:t>tříd:</a:t>
            </a:r>
            <a:endParaRPr lang="cs-CZ" sz="2400">
              <a:latin typeface="Times New Roman"/>
              <a:ea typeface="Times New Roman"/>
            </a:endParaRPr>
          </a:p>
          <a:p>
            <a:r>
              <a:rPr lang="pl-PL" sz="2400">
                <a:solidFill>
                  <a:srgbClr val="FF0000"/>
                </a:solidFill>
                <a:latin typeface="Times New Roman"/>
                <a:ea typeface="Times New Roman"/>
              </a:rPr>
              <a:t>Do teploty 90, 105, 120, 130, 155, 180, &gt;180°C</a:t>
            </a:r>
          </a:p>
          <a:p>
            <a:r>
              <a:rPr lang="pt-BR" sz="2400">
                <a:solidFill>
                  <a:srgbClr val="FF0000"/>
                </a:solidFill>
                <a:latin typeface="Times New Roman"/>
                <a:ea typeface="Times New Roman"/>
              </a:rPr>
              <a:t>Označené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  </a:t>
            </a:r>
            <a:r>
              <a:rPr lang="pt-BR" sz="2400" smtClean="0">
                <a:solidFill>
                  <a:srgbClr val="FF0000"/>
                </a:solidFill>
                <a:latin typeface="Times New Roman"/>
                <a:ea typeface="Times New Roman"/>
              </a:rPr>
              <a:t>Y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    </a:t>
            </a:r>
            <a:r>
              <a:rPr lang="pt-BR" sz="2400" smtClean="0">
                <a:solidFill>
                  <a:srgbClr val="FF0000"/>
                </a:solidFill>
                <a:latin typeface="Times New Roman"/>
                <a:ea typeface="Times New Roman"/>
              </a:rPr>
              <a:t>A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     </a:t>
            </a:r>
            <a:r>
              <a:rPr lang="pt-BR" sz="2400" smtClean="0">
                <a:solidFill>
                  <a:srgbClr val="FF0000"/>
                </a:solidFill>
                <a:latin typeface="Times New Roman"/>
                <a:ea typeface="Times New Roman"/>
              </a:rPr>
              <a:t>E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    </a:t>
            </a:r>
            <a:r>
              <a:rPr lang="pt-BR" sz="2400" smtClean="0">
                <a:solidFill>
                  <a:srgbClr val="FF0000"/>
                </a:solidFill>
                <a:latin typeface="Times New Roman"/>
                <a:ea typeface="Times New Roman"/>
              </a:rPr>
              <a:t>B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    </a:t>
            </a:r>
            <a:r>
              <a:rPr lang="pt-BR" sz="2400" smtClean="0">
                <a:solidFill>
                  <a:srgbClr val="FF0000"/>
                </a:solidFill>
                <a:latin typeface="Times New Roman"/>
                <a:ea typeface="Times New Roman"/>
              </a:rPr>
              <a:t>F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    </a:t>
            </a:r>
            <a:r>
              <a:rPr lang="pt-BR" sz="2400" smtClean="0">
                <a:solidFill>
                  <a:srgbClr val="FF0000"/>
                </a:solidFill>
                <a:latin typeface="Times New Roman"/>
                <a:ea typeface="Times New Roman"/>
              </a:rPr>
              <a:t>H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       </a:t>
            </a:r>
            <a:r>
              <a:rPr lang="pt-BR" sz="2400" smtClean="0">
                <a:solidFill>
                  <a:srgbClr val="FF0000"/>
                </a:solidFill>
                <a:latin typeface="Times New Roman"/>
                <a:ea typeface="Times New Roman"/>
              </a:rPr>
              <a:t>C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1068164" y="3924754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1068164" y="5128158"/>
            <a:ext cx="504056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03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05137" y="404664"/>
            <a:ext cx="8148072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 hangingPunct="0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IZOLAČNÍ MATERIÁLY SE DĚLÍ PODLE: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95506" y="1052736"/>
            <a:ext cx="8157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Podle </a:t>
            </a:r>
            <a:r>
              <a:rPr lang="cs-CZ" sz="2400">
                <a:latin typeface="Times New Roman"/>
                <a:ea typeface="Times New Roman"/>
              </a:rPr>
              <a:t>skupenství: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35697" y="2676589"/>
            <a:ext cx="6817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apalné</a:t>
            </a:r>
            <a:r>
              <a:rPr lang="cs-CZ" sz="2400" smtClean="0">
                <a:latin typeface="Times New Roman"/>
                <a:ea typeface="Times New Roman"/>
              </a:rPr>
              <a:t> - oleje</a:t>
            </a:r>
            <a:r>
              <a:rPr lang="cs-CZ" sz="2400">
                <a:latin typeface="Times New Roman"/>
                <a:ea typeface="Times New Roman"/>
              </a:rPr>
              <a:t>, </a:t>
            </a:r>
            <a:r>
              <a:rPr lang="cs-CZ" sz="2400" smtClean="0">
                <a:latin typeface="Times New Roman"/>
                <a:ea typeface="Times New Roman"/>
              </a:rPr>
              <a:t>laky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35697" y="3138254"/>
            <a:ext cx="6840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plynné</a:t>
            </a:r>
            <a:r>
              <a:rPr lang="cs-CZ" sz="2400">
                <a:latin typeface="Times New Roman"/>
                <a:ea typeface="Times New Roman"/>
              </a:rPr>
              <a:t> </a:t>
            </a:r>
            <a:r>
              <a:rPr lang="cs-CZ" sz="2400" smtClean="0">
                <a:latin typeface="Times New Roman"/>
                <a:ea typeface="Times New Roman"/>
              </a:rPr>
              <a:t>- vzduch</a:t>
            </a:r>
            <a:r>
              <a:rPr lang="cs-CZ" sz="2400">
                <a:latin typeface="Times New Roman"/>
                <a:ea typeface="Times New Roman"/>
              </a:rPr>
              <a:t>, vzácné </a:t>
            </a:r>
            <a:r>
              <a:rPr lang="cs-CZ" sz="2400" smtClean="0">
                <a:latin typeface="Times New Roman"/>
                <a:ea typeface="Times New Roman"/>
              </a:rPr>
              <a:t>plyny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835696" y="1478667"/>
            <a:ext cx="6817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pevné</a:t>
            </a:r>
            <a:r>
              <a:rPr lang="cs-CZ" sz="2400">
                <a:latin typeface="Times New Roman"/>
                <a:ea typeface="Times New Roman"/>
              </a:rPr>
              <a:t> </a:t>
            </a:r>
            <a:r>
              <a:rPr lang="cs-CZ" sz="2400" smtClean="0">
                <a:latin typeface="Times New Roman"/>
                <a:ea typeface="Times New Roman"/>
              </a:rPr>
              <a:t>	- </a:t>
            </a:r>
            <a:r>
              <a:rPr lang="cs-CZ" sz="2400">
                <a:latin typeface="Times New Roman"/>
                <a:ea typeface="Times New Roman"/>
              </a:rPr>
              <a:t>přírodní </a:t>
            </a:r>
            <a:r>
              <a:rPr lang="cs-CZ" sz="2400" smtClean="0">
                <a:latin typeface="Times New Roman"/>
                <a:ea typeface="Times New Roman"/>
              </a:rPr>
              <a:t>organické makromolekulární </a:t>
            </a:r>
            <a:r>
              <a:rPr lang="cs-CZ" sz="2400">
                <a:latin typeface="Times New Roman"/>
                <a:ea typeface="Times New Roman"/>
              </a:rPr>
              <a:t>látky</a:t>
            </a:r>
          </a:p>
          <a:p>
            <a:r>
              <a:rPr lang="cs-CZ" sz="2400" smtClean="0">
                <a:latin typeface="Times New Roman"/>
                <a:ea typeface="Times New Roman"/>
              </a:rPr>
              <a:t>	- </a:t>
            </a:r>
            <a:r>
              <a:rPr lang="cs-CZ" sz="2400">
                <a:latin typeface="Times New Roman"/>
                <a:ea typeface="Times New Roman"/>
              </a:rPr>
              <a:t>anorganické látky</a:t>
            </a:r>
          </a:p>
          <a:p>
            <a:r>
              <a:rPr lang="cs-CZ" sz="2400" smtClean="0">
                <a:latin typeface="Times New Roman"/>
                <a:ea typeface="Times New Roman"/>
              </a:rPr>
              <a:t>	- </a:t>
            </a:r>
            <a:r>
              <a:rPr lang="cs-CZ" sz="2400">
                <a:latin typeface="Times New Roman"/>
                <a:ea typeface="Times New Roman"/>
              </a:rPr>
              <a:t>syntetické makromolekulární látky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827584" y="2053949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827584" y="2799409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827584" y="3360779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05136" y="3933056"/>
            <a:ext cx="81713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Podle původu</a:t>
            </a:r>
            <a:r>
              <a:rPr lang="cs-CZ" sz="2400" smtClean="0">
                <a:latin typeface="Times New Roman"/>
                <a:ea typeface="Times New Roman"/>
              </a:rPr>
              <a:t>: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835696" y="4509120"/>
            <a:ext cx="6840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>
                <a:solidFill>
                  <a:srgbClr val="FF0000"/>
                </a:solidFill>
                <a:latin typeface="Times New Roman"/>
                <a:ea typeface="Times New Roman"/>
              </a:rPr>
              <a:t>anorganické</a:t>
            </a:r>
            <a:r>
              <a:rPr lang="pl-PL" sz="2400">
                <a:latin typeface="Times New Roman"/>
                <a:ea typeface="Times New Roman"/>
              </a:rPr>
              <a:t> </a:t>
            </a:r>
            <a:r>
              <a:rPr lang="pl-PL" sz="2400" smtClean="0">
                <a:latin typeface="Times New Roman"/>
                <a:ea typeface="Times New Roman"/>
              </a:rPr>
              <a:t>- slída</a:t>
            </a:r>
            <a:r>
              <a:rPr lang="pl-PL" sz="2400">
                <a:latin typeface="Times New Roman"/>
                <a:ea typeface="Times New Roman"/>
              </a:rPr>
              <a:t>, sklo, azbest, </a:t>
            </a:r>
            <a:r>
              <a:rPr lang="pl-PL" sz="2400" smtClean="0">
                <a:latin typeface="Times New Roman"/>
                <a:ea typeface="Times New Roman"/>
              </a:rPr>
              <a:t>keramika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835696" y="5013176"/>
            <a:ext cx="68407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organické</a:t>
            </a:r>
            <a:r>
              <a:rPr lang="cs-CZ" sz="2400">
                <a:latin typeface="Times New Roman"/>
                <a:ea typeface="Times New Roman"/>
              </a:rPr>
              <a:t>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cs-CZ" sz="2400" smtClean="0">
                <a:latin typeface="Times New Roman"/>
                <a:ea typeface="Times New Roman"/>
              </a:rPr>
              <a:t>- </a:t>
            </a:r>
            <a:r>
              <a:rPr lang="cs-CZ" sz="2400">
                <a:latin typeface="Times New Roman"/>
                <a:ea typeface="Times New Roman"/>
              </a:rPr>
              <a:t>rostlinné</a:t>
            </a:r>
          </a:p>
          <a:p>
            <a:r>
              <a:rPr lang="cs-CZ" sz="2400" smtClean="0">
                <a:latin typeface="Times New Roman"/>
                <a:ea typeface="Times New Roman"/>
              </a:rPr>
              <a:t>	      - </a:t>
            </a:r>
            <a:r>
              <a:rPr lang="cs-CZ" sz="2400">
                <a:latin typeface="Times New Roman"/>
                <a:ea typeface="Times New Roman"/>
              </a:rPr>
              <a:t>živočišné</a:t>
            </a:r>
          </a:p>
          <a:p>
            <a:r>
              <a:rPr lang="cs-CZ" sz="2400" smtClean="0">
                <a:latin typeface="Times New Roman"/>
                <a:ea typeface="Times New Roman"/>
              </a:rPr>
              <a:t>	      - </a:t>
            </a:r>
            <a:r>
              <a:rPr lang="cs-CZ" sz="2400">
                <a:latin typeface="Times New Roman"/>
                <a:ea typeface="Times New Roman"/>
              </a:rPr>
              <a:t>syntetické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827584" y="4631940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827584" y="5505328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04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2748" y="476672"/>
            <a:ext cx="8054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El. vodivost izolantů způsobují především volně pohyblivé ionty příměsí a nečistot.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2748" y="1377078"/>
            <a:ext cx="81387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U izolantů </a:t>
            </a:r>
            <a:r>
              <a:rPr lang="cs-CZ" sz="2400">
                <a:latin typeface="Times New Roman"/>
                <a:ea typeface="Times New Roman"/>
              </a:rPr>
              <a:t>s iontovou vazbou </a:t>
            </a:r>
            <a:r>
              <a:rPr lang="cs-CZ" sz="2400" smtClean="0">
                <a:latin typeface="Times New Roman"/>
                <a:ea typeface="Times New Roman"/>
              </a:rPr>
              <a:t>způsobují vodivost </a:t>
            </a:r>
            <a:r>
              <a:rPr lang="cs-CZ" sz="2400">
                <a:latin typeface="Times New Roman"/>
                <a:ea typeface="Times New Roman"/>
              </a:rPr>
              <a:t>ionty uvolněné z vlastní krystalové mřížky.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2748" y="2276872"/>
            <a:ext cx="8119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Elektrony se podílejí </a:t>
            </a:r>
            <a:r>
              <a:rPr lang="cs-CZ" sz="2400">
                <a:latin typeface="Times New Roman"/>
                <a:ea typeface="Times New Roman"/>
              </a:rPr>
              <a:t>na vodivosti teprve v silném el. </a:t>
            </a:r>
            <a:r>
              <a:rPr lang="cs-CZ" sz="2400" smtClean="0">
                <a:latin typeface="Times New Roman"/>
                <a:ea typeface="Times New Roman"/>
              </a:rPr>
              <a:t>poli </a:t>
            </a:r>
            <a:r>
              <a:rPr lang="cs-CZ" sz="2400">
                <a:latin typeface="Times New Roman"/>
                <a:ea typeface="Times New Roman"/>
              </a:rPr>
              <a:t>nebo při vysokých teplotách.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2748" y="3212976"/>
            <a:ext cx="81197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Vnější </a:t>
            </a:r>
            <a:r>
              <a:rPr lang="cs-CZ" sz="2400">
                <a:latin typeface="Times New Roman"/>
                <a:ea typeface="Times New Roman"/>
              </a:rPr>
              <a:t>el. </a:t>
            </a:r>
            <a:r>
              <a:rPr lang="cs-CZ" sz="2400" smtClean="0">
                <a:latin typeface="Times New Roman"/>
                <a:ea typeface="Times New Roman"/>
              </a:rPr>
              <a:t>pole působící </a:t>
            </a:r>
            <a:r>
              <a:rPr lang="cs-CZ" sz="2400">
                <a:latin typeface="Times New Roman"/>
                <a:ea typeface="Times New Roman"/>
              </a:rPr>
              <a:t>na dielektrikum způsobuje pohyb volných nosičů el. náboje, který </a:t>
            </a:r>
            <a:r>
              <a:rPr lang="cs-CZ" sz="2400" smtClean="0">
                <a:latin typeface="Times New Roman"/>
                <a:ea typeface="Times New Roman"/>
              </a:rPr>
              <a:t>se nazývá </a:t>
            </a:r>
            <a:r>
              <a:rPr lang="cs-CZ" sz="2400">
                <a:latin typeface="Times New Roman"/>
                <a:ea typeface="Times New Roman"/>
              </a:rPr>
              <a:t>el</a:t>
            </a:r>
            <a:r>
              <a:rPr lang="cs-CZ" sz="2400" smtClean="0">
                <a:latin typeface="Times New Roman"/>
                <a:ea typeface="Times New Roman"/>
              </a:rPr>
              <a:t>.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vodivost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dielektrika </a:t>
            </a:r>
            <a:r>
              <a:rPr lang="cs-CZ" sz="2400">
                <a:latin typeface="Times New Roman"/>
                <a:ea typeface="Times New Roman"/>
              </a:rPr>
              <a:t>a dále posun vázaných nosičů el. náboje označovaný </a:t>
            </a:r>
            <a:r>
              <a:rPr lang="cs-CZ" sz="2400" smtClean="0">
                <a:latin typeface="Times New Roman"/>
                <a:ea typeface="Times New Roman"/>
              </a:rPr>
              <a:t>termínem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polarizace</a:t>
            </a:r>
            <a:r>
              <a:rPr lang="cs-CZ" sz="2400" smtClean="0">
                <a:latin typeface="Times New Roman"/>
                <a:ea typeface="Times New Roman"/>
              </a:rPr>
              <a:t>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2748" y="4920385"/>
            <a:ext cx="8143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>
                <a:latin typeface="Times New Roman"/>
                <a:ea typeface="Times New Roman"/>
              </a:rPr>
              <a:t>Z hlediska polarizovatelnosti dělíme izolanty na: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91680" y="5464433"/>
            <a:ext cx="1524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-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nepolární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5004048" y="5464433"/>
            <a:ext cx="123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-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polární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827584" y="558924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3851920" y="5551249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99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463820" y="404664"/>
            <a:ext cx="8212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Závislost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el. indukce (polarizace) na intenzitě el. pole je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různá: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3820" y="1052736"/>
            <a:ext cx="8212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Tuto závislost vyjadřujeme permitivitou </a:t>
            </a:r>
            <a:r>
              <a:rPr lang="el-GR" sz="2400" smtClean="0">
                <a:latin typeface="Times New Roman"/>
                <a:ea typeface="Times New Roman"/>
              </a:rPr>
              <a:t>ε</a:t>
            </a:r>
            <a:r>
              <a:rPr lang="cs-CZ" sz="2400" baseline="-25000" smtClean="0">
                <a:latin typeface="Times New Roman"/>
                <a:ea typeface="Times New Roman"/>
              </a:rPr>
              <a:t>r.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707904" y="1556792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Permitivita materiálu je závislá na teplotě, </a:t>
            </a:r>
            <a:r>
              <a:rPr lang="cs-CZ" sz="2400" smtClean="0">
                <a:latin typeface="Times New Roman"/>
                <a:ea typeface="Times New Roman"/>
              </a:rPr>
              <a:t>na frekvenci </a:t>
            </a:r>
            <a:r>
              <a:rPr lang="cs-CZ" sz="2400">
                <a:latin typeface="Times New Roman"/>
                <a:ea typeface="Times New Roman"/>
              </a:rPr>
              <a:t>a na intenzitě el. </a:t>
            </a:r>
            <a:r>
              <a:rPr lang="cs-CZ" sz="2400" smtClean="0">
                <a:latin typeface="Times New Roman"/>
                <a:ea typeface="Times New Roman"/>
              </a:rPr>
              <a:t>pole.</a:t>
            </a:r>
            <a:endParaRPr lang="cs-CZ" sz="2400">
              <a:latin typeface="Times New Roman"/>
              <a:ea typeface="Times New Roman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20" y="1576244"/>
            <a:ext cx="2235972" cy="235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Šipka dolů 9"/>
          <p:cNvSpPr/>
          <p:nvPr/>
        </p:nvSpPr>
        <p:spPr>
          <a:xfrm rot="5400000">
            <a:off x="3131840" y="175727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707904" y="2996952"/>
            <a:ext cx="49850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Relativní permitivita může nabývat hodnoty 1 až 10</a:t>
            </a:r>
            <a:r>
              <a:rPr lang="cs-CZ" sz="2400" baseline="30000">
                <a:latin typeface="Times New Roman"/>
                <a:ea typeface="Times New Roman"/>
              </a:rPr>
              <a:t>6</a:t>
            </a:r>
            <a:r>
              <a:rPr lang="cs-CZ" sz="2400"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63820" y="4077072"/>
            <a:ext cx="5463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Izolační materiály dělíme podle využití na: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907151" y="4653136"/>
            <a:ext cx="6785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feroelektrika (kondenzátory)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907150" y="5100960"/>
            <a:ext cx="6769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piezoelektrika (rezonátory, pískátka a sirény)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907150" y="5517232"/>
            <a:ext cx="6785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elektretové (mikrofony)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846905" y="4768551"/>
            <a:ext cx="432048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824399" y="5216375"/>
            <a:ext cx="432048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>
            <a:off x="824399" y="5632647"/>
            <a:ext cx="432048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92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2748" y="892035"/>
            <a:ext cx="81437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kostrukční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účely</a:t>
            </a:r>
            <a:r>
              <a:rPr lang="cs-CZ" sz="2400">
                <a:latin typeface="Times New Roman"/>
                <a:ea typeface="Times New Roman"/>
              </a:rPr>
              <a:t>, nejdůležitější vlastností je rezistivita a el. </a:t>
            </a:r>
            <a:r>
              <a:rPr lang="cs-CZ" sz="2400" smtClean="0">
                <a:latin typeface="Times New Roman"/>
                <a:ea typeface="Times New Roman"/>
              </a:rPr>
              <a:t>a mech. pevnost</a:t>
            </a:r>
            <a:endParaRPr lang="cs-CZ" sz="2400"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dielektrikum</a:t>
            </a:r>
            <a:r>
              <a:rPr lang="cs-CZ" sz="2400" smtClean="0">
                <a:latin typeface="Times New Roman"/>
                <a:ea typeface="Times New Roman"/>
              </a:rPr>
              <a:t> </a:t>
            </a:r>
            <a:r>
              <a:rPr lang="cs-CZ" sz="2400">
                <a:latin typeface="Times New Roman"/>
                <a:ea typeface="Times New Roman"/>
              </a:rPr>
              <a:t>pro kondenzátory k uložení el. </a:t>
            </a:r>
            <a:r>
              <a:rPr lang="cs-CZ" sz="2400" smtClean="0">
                <a:latin typeface="Times New Roman"/>
                <a:ea typeface="Times New Roman"/>
              </a:rPr>
              <a:t>náboje nejdůležitější </a:t>
            </a:r>
            <a:r>
              <a:rPr lang="cs-CZ" sz="2400">
                <a:latin typeface="Times New Roman"/>
                <a:ea typeface="Times New Roman"/>
              </a:rPr>
              <a:t>je vysoká permitivita a el. </a:t>
            </a:r>
            <a:r>
              <a:rPr lang="cs-CZ" sz="2400" smtClean="0">
                <a:latin typeface="Times New Roman"/>
                <a:ea typeface="Times New Roman"/>
              </a:rPr>
              <a:t>pevnost</a:t>
            </a:r>
            <a:endParaRPr lang="cs-CZ" sz="2400"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elektromechanické rezonátory </a:t>
            </a:r>
            <a:r>
              <a:rPr lang="cs-CZ" sz="2400">
                <a:latin typeface="Times New Roman"/>
                <a:ea typeface="Times New Roman"/>
              </a:rPr>
              <a:t>jedná se o  </a:t>
            </a:r>
            <a:r>
              <a:rPr lang="cs-CZ" sz="2400" smtClean="0">
                <a:latin typeface="Times New Roman"/>
                <a:ea typeface="Times New Roman"/>
              </a:rPr>
              <a:t>závislost vlastního rezonančního </a:t>
            </a:r>
            <a:r>
              <a:rPr lang="cs-CZ" sz="2400">
                <a:latin typeface="Times New Roman"/>
                <a:ea typeface="Times New Roman"/>
              </a:rPr>
              <a:t>kmitočtu senzoru na </a:t>
            </a:r>
            <a:r>
              <a:rPr lang="cs-CZ" sz="2400" smtClean="0">
                <a:latin typeface="Times New Roman"/>
                <a:ea typeface="Times New Roman"/>
              </a:rPr>
              <a:t>různých fyzikálních </a:t>
            </a:r>
            <a:r>
              <a:rPr lang="cs-CZ" sz="2400">
                <a:latin typeface="Times New Roman"/>
                <a:ea typeface="Times New Roman"/>
              </a:rPr>
              <a:t>veličinách.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elektrostrikční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tlakové prvky </a:t>
            </a:r>
            <a:r>
              <a:rPr lang="cs-CZ" sz="2400">
                <a:latin typeface="Times New Roman"/>
                <a:ea typeface="Times New Roman"/>
              </a:rPr>
              <a:t>(piezoelektrický </a:t>
            </a:r>
            <a:r>
              <a:rPr lang="cs-CZ" sz="2400" smtClean="0">
                <a:latin typeface="Times New Roman"/>
                <a:ea typeface="Times New Roman"/>
              </a:rPr>
              <a:t>jev - krystalové rezonátory</a:t>
            </a:r>
            <a:r>
              <a:rPr lang="cs-CZ" sz="2400">
                <a:latin typeface="Times New Roman"/>
                <a:ea typeface="Times New Roman"/>
              </a:rPr>
              <a:t>,</a:t>
            </a:r>
            <a:r>
              <a:rPr lang="cs-CZ" sz="2400" smtClean="0">
                <a:latin typeface="Times New Roman"/>
                <a:ea typeface="Times New Roman"/>
              </a:rPr>
              <a:t> piezoelektrický </a:t>
            </a:r>
            <a:r>
              <a:rPr lang="cs-CZ" sz="2400">
                <a:latin typeface="Times New Roman"/>
                <a:ea typeface="Times New Roman"/>
              </a:rPr>
              <a:t>senzor tlaku, </a:t>
            </a:r>
            <a:r>
              <a:rPr lang="cs-CZ" sz="2400" smtClean="0">
                <a:latin typeface="Times New Roman"/>
                <a:ea typeface="Times New Roman"/>
              </a:rPr>
              <a:t>piezoelektrické </a:t>
            </a:r>
            <a:r>
              <a:rPr lang="cs-CZ" sz="2400">
                <a:latin typeface="Times New Roman"/>
                <a:ea typeface="Times New Roman"/>
              </a:rPr>
              <a:t>motory)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2748" y="404664"/>
            <a:ext cx="814370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TECHNICKÉ VYUŽITÍ IZOLANTŮ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25398" y="4677687"/>
            <a:ext cx="3391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Příklad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piezoelektrického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motoru ve fotoaparátu OLYMPUS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02" y="4212950"/>
            <a:ext cx="3279766" cy="2322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Šipka doprava 9"/>
          <p:cNvSpPr/>
          <p:nvPr/>
        </p:nvSpPr>
        <p:spPr>
          <a:xfrm>
            <a:off x="3563888" y="5589240"/>
            <a:ext cx="432048" cy="2887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01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2748" y="1514401"/>
            <a:ext cx="8054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Organické látky jsou sloučeniny uhlíku, vodíku, kyslíku a v menším množství i dalších prvků.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2748" y="404664"/>
            <a:ext cx="814370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TUHÁ DIELEKTRIKA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2748" y="1052736"/>
            <a:ext cx="3380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Organické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látky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přírodní: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2748" y="2312297"/>
            <a:ext cx="81437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Jejich </a:t>
            </a:r>
            <a:r>
              <a:rPr lang="cs-CZ" sz="2400">
                <a:latin typeface="Times New Roman"/>
                <a:ea typeface="Times New Roman"/>
              </a:rPr>
              <a:t>mechanické vlastnosti značně </a:t>
            </a:r>
            <a:r>
              <a:rPr lang="cs-CZ" sz="2400" smtClean="0">
                <a:latin typeface="Times New Roman"/>
                <a:ea typeface="Times New Roman"/>
              </a:rPr>
              <a:t>závisí </a:t>
            </a:r>
            <a:r>
              <a:rPr lang="cs-CZ" sz="2400">
                <a:latin typeface="Times New Roman"/>
                <a:ea typeface="Times New Roman"/>
              </a:rPr>
              <a:t>na teplotě a </a:t>
            </a:r>
            <a:r>
              <a:rPr lang="cs-CZ" sz="2400" smtClean="0">
                <a:latin typeface="Times New Roman"/>
                <a:ea typeface="Times New Roman"/>
              </a:rPr>
              <a:t>s </a:t>
            </a:r>
            <a:r>
              <a:rPr lang="cs-CZ" sz="2400">
                <a:latin typeface="Times New Roman"/>
                <a:ea typeface="Times New Roman"/>
              </a:rPr>
              <a:t>rostoucí teplotou postupně měknou (snižují svoji viskozitu).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32747" y="3105835"/>
            <a:ext cx="8054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Relativní </a:t>
            </a:r>
            <a:r>
              <a:rPr lang="cs-CZ" sz="2400">
                <a:latin typeface="Times New Roman"/>
                <a:ea typeface="Times New Roman"/>
              </a:rPr>
              <a:t>permitivita je přibližně </a:t>
            </a:r>
            <a:r>
              <a:rPr lang="el-GR" sz="2400">
                <a:latin typeface="Times New Roman"/>
                <a:ea typeface="Times New Roman"/>
              </a:rPr>
              <a:t>ε</a:t>
            </a:r>
            <a:r>
              <a:rPr lang="cs-CZ" sz="2400" baseline="-25000">
                <a:latin typeface="Times New Roman"/>
                <a:ea typeface="Times New Roman"/>
              </a:rPr>
              <a:t>r</a:t>
            </a:r>
            <a:r>
              <a:rPr lang="cs-CZ" sz="2400">
                <a:latin typeface="Times New Roman"/>
                <a:ea typeface="Times New Roman"/>
              </a:rPr>
              <a:t> = 2,2 ÷ </a:t>
            </a:r>
            <a:r>
              <a:rPr lang="cs-CZ" sz="2400" smtClean="0">
                <a:latin typeface="Times New Roman"/>
                <a:ea typeface="Times New Roman"/>
              </a:rPr>
              <a:t>2,3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44652" y="3567500"/>
            <a:ext cx="5763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Elektrická pevnost je větší než 20 kV/mm.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17829" y="4040245"/>
            <a:ext cx="8158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Přírodní pryskyřice jsou živočišného nebo rostlinného původu.</a:t>
            </a:r>
            <a:r>
              <a:rPr lang="cs-CZ" sz="2400">
                <a:latin typeface="Times New Roman"/>
                <a:ea typeface="Times New Roman"/>
              </a:rPr>
              <a:t>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Jsou </a:t>
            </a:r>
            <a:r>
              <a:rPr lang="cs-CZ" sz="2400">
                <a:latin typeface="Times New Roman"/>
                <a:ea typeface="Times New Roman"/>
              </a:rPr>
              <a:t>to šelak, kalafuna, </a:t>
            </a:r>
            <a:r>
              <a:rPr lang="cs-CZ" sz="2400" smtClean="0">
                <a:latin typeface="Times New Roman"/>
                <a:ea typeface="Times New Roman"/>
              </a:rPr>
              <a:t>kopál a </a:t>
            </a:r>
            <a:r>
              <a:rPr lang="cs-CZ" sz="2400">
                <a:latin typeface="Times New Roman"/>
                <a:ea typeface="Times New Roman"/>
              </a:rPr>
              <a:t>jantar</a:t>
            </a:r>
            <a:r>
              <a:rPr lang="cs-CZ"/>
              <a:t>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17829" y="5013176"/>
            <a:ext cx="8158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Další izolanty - jejich základem je celulosa</a:t>
            </a:r>
            <a:r>
              <a:rPr lang="cs-CZ" sz="2400">
                <a:latin typeface="Times New Roman"/>
                <a:ea typeface="Times New Roman"/>
              </a:rPr>
              <a:t>. </a:t>
            </a:r>
            <a:endParaRPr lang="cs-CZ" sz="2400" smtClean="0"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Jsou to </a:t>
            </a:r>
            <a:r>
              <a:rPr lang="pt-BR" sz="2400">
                <a:latin typeface="Times New Roman"/>
                <a:ea typeface="Times New Roman"/>
              </a:rPr>
              <a:t>především </a:t>
            </a:r>
            <a:r>
              <a:rPr lang="pt-BR" sz="2400" smtClean="0">
                <a:latin typeface="Times New Roman"/>
                <a:ea typeface="Times New Roman"/>
              </a:rPr>
              <a:t> </a:t>
            </a:r>
            <a:r>
              <a:rPr lang="pt-BR" sz="2400">
                <a:latin typeface="Times New Roman"/>
                <a:ea typeface="Times New Roman"/>
              </a:rPr>
              <a:t>papírové a textilní izolace.</a:t>
            </a:r>
            <a:endParaRPr lang="cs-CZ" sz="240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702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2748" y="1514401"/>
            <a:ext cx="8054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Přírodní kaučuk </a:t>
            </a:r>
            <a:r>
              <a:rPr lang="cs-CZ" sz="2400" smtClean="0">
                <a:latin typeface="Times New Roman"/>
                <a:ea typeface="Times New Roman"/>
              </a:rPr>
              <a:t>(</a:t>
            </a:r>
            <a:r>
              <a:rPr lang="cs-CZ" sz="2400">
                <a:latin typeface="Times New Roman"/>
                <a:ea typeface="Times New Roman"/>
              </a:rPr>
              <a:t>polyizopren), </a:t>
            </a:r>
            <a:r>
              <a:rPr lang="cs-CZ" sz="2400" smtClean="0">
                <a:latin typeface="Times New Roman"/>
                <a:ea typeface="Times New Roman"/>
              </a:rPr>
              <a:t>používá se  </a:t>
            </a:r>
            <a:r>
              <a:rPr lang="cs-CZ" sz="2400">
                <a:latin typeface="Times New Roman"/>
                <a:ea typeface="Times New Roman"/>
              </a:rPr>
              <a:t>pro </a:t>
            </a:r>
            <a:r>
              <a:rPr lang="cs-CZ" sz="2400" smtClean="0">
                <a:latin typeface="Times New Roman"/>
                <a:ea typeface="Times New Roman"/>
              </a:rPr>
              <a:t>výrobu laků.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2748" y="404664"/>
            <a:ext cx="814370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TUHÁ DIELEKTRIKA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pic>
        <p:nvPicPr>
          <p:cNvPr id="1026" name="Picture 2" descr="http://fyzika.jreichl.com/data/E_kapaliny_plyny_soubory/image00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8800" y="-128588"/>
            <a:ext cx="409575" cy="19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32748" y="1052736"/>
            <a:ext cx="3044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Přírodním izolant pryž: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32748" y="2060848"/>
            <a:ext cx="81586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Vulkanizovaný kaučuk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cs-CZ" sz="2400" smtClean="0">
                <a:latin typeface="Times New Roman"/>
                <a:ea typeface="Times New Roman"/>
              </a:rPr>
              <a:t>je nenavlhavý a dobře se uplatňuje </a:t>
            </a:r>
            <a:r>
              <a:rPr lang="cs-CZ" sz="2400">
                <a:latin typeface="Times New Roman"/>
                <a:ea typeface="Times New Roman"/>
              </a:rPr>
              <a:t>ve vlhkém </a:t>
            </a:r>
            <a:r>
              <a:rPr lang="cs-CZ" sz="2400" smtClean="0">
                <a:latin typeface="Times New Roman"/>
                <a:ea typeface="Times New Roman"/>
              </a:rPr>
              <a:t>prostředí, </a:t>
            </a:r>
            <a:r>
              <a:rPr lang="pl-PL" sz="2400" smtClean="0">
                <a:latin typeface="Times New Roman"/>
                <a:ea typeface="Times New Roman"/>
              </a:rPr>
              <a:t>je polární </a:t>
            </a:r>
            <a:r>
              <a:rPr lang="pl-PL" sz="2400">
                <a:latin typeface="Times New Roman"/>
                <a:ea typeface="Times New Roman"/>
              </a:rPr>
              <a:t>s</a:t>
            </a:r>
            <a:r>
              <a:rPr lang="cs-CZ" sz="2400">
                <a:latin typeface="Times New Roman"/>
                <a:ea typeface="Times New Roman"/>
              </a:rPr>
              <a:t> vysokou permitivitou i ztrátami</a:t>
            </a:r>
            <a:r>
              <a:rPr lang="cs-CZ" sz="2400" smtClean="0">
                <a:latin typeface="Times New Roman"/>
                <a:ea typeface="Times New Roman"/>
              </a:rPr>
              <a:t>.</a:t>
            </a:r>
            <a:r>
              <a:rPr lang="cs-CZ" sz="2400"/>
              <a:t> </a:t>
            </a:r>
            <a:r>
              <a:rPr lang="cs-CZ" sz="2400">
                <a:latin typeface="Times New Roman"/>
                <a:ea typeface="Times New Roman"/>
              </a:rPr>
              <a:t>Používá se hlavně při výrobě kabelů.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20224" y="3283976"/>
            <a:ext cx="8087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Organické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látky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syntetické: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32747" y="3789040"/>
            <a:ext cx="8158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Syntetické organické látky jsou </a:t>
            </a:r>
            <a:r>
              <a:rPr lang="cs-CZ" sz="2400" smtClean="0">
                <a:latin typeface="Times New Roman"/>
                <a:ea typeface="Times New Roman"/>
              </a:rPr>
              <a:t>makromolekulární hmoty.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53725" y="4251041"/>
            <a:ext cx="816291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/>
                <a:ea typeface="Times New Roman"/>
              </a:rPr>
              <a:t>Rozdělují </a:t>
            </a:r>
            <a:r>
              <a:rPr lang="cs-CZ" sz="2400" smtClean="0">
                <a:latin typeface="Times New Roman"/>
                <a:ea typeface="Times New Roman"/>
              </a:rPr>
              <a:t>se na:</a:t>
            </a:r>
            <a:endParaRPr lang="cs-CZ" sz="2400"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elastomery </a:t>
            </a:r>
            <a:r>
              <a:rPr lang="cs-CZ" sz="2400">
                <a:latin typeface="Times New Roman"/>
                <a:ea typeface="Times New Roman"/>
              </a:rPr>
              <a:t>- elastické (pružné</a:t>
            </a:r>
            <a:r>
              <a:rPr lang="cs-CZ" sz="2400" smtClean="0">
                <a:latin typeface="Times New Roman"/>
                <a:ea typeface="Times New Roman"/>
              </a:rPr>
              <a:t>).</a:t>
            </a:r>
            <a:endParaRPr lang="cs-CZ" sz="2400">
              <a:latin typeface="Times New Roman"/>
              <a:ea typeface="Times New Roman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t</a:t>
            </a:r>
            <a:r>
              <a:rPr lang="cs-CZ" sz="2400" smtClean="0">
                <a:latin typeface="Times New Roman"/>
                <a:ea typeface="Times New Roman"/>
              </a:rPr>
              <a:t>ermoplasty </a:t>
            </a:r>
            <a:r>
              <a:rPr lang="cs-CZ" sz="2400">
                <a:latin typeface="Times New Roman"/>
                <a:ea typeface="Times New Roman"/>
              </a:rPr>
              <a:t>- působením tepla se stávají tvárné, plastické.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reaktoplasty </a:t>
            </a:r>
            <a:r>
              <a:rPr lang="cs-CZ" sz="2400">
                <a:latin typeface="Times New Roman"/>
                <a:ea typeface="Times New Roman"/>
              </a:rPr>
              <a:t>- teplem  </a:t>
            </a:r>
            <a:r>
              <a:rPr lang="cs-CZ" sz="2400" smtClean="0">
                <a:latin typeface="Times New Roman"/>
                <a:ea typeface="Times New Roman"/>
              </a:rPr>
              <a:t>se vytvrzují</a:t>
            </a:r>
            <a:r>
              <a:rPr lang="cs-CZ" sz="2400">
                <a:latin typeface="Times New Roman"/>
                <a:ea typeface="Times New Roman"/>
              </a:rPr>
              <a:t>, stávají </a:t>
            </a:r>
            <a:r>
              <a:rPr lang="cs-CZ" sz="2400" smtClean="0">
                <a:latin typeface="Times New Roman"/>
                <a:ea typeface="Times New Roman"/>
              </a:rPr>
              <a:t>se nerozpustnými  a netavitelnými, </a:t>
            </a:r>
            <a:r>
              <a:rPr lang="cs-CZ" sz="2400">
                <a:latin typeface="Times New Roman"/>
                <a:ea typeface="Times New Roman"/>
              </a:rPr>
              <a:t>mají značnou </a:t>
            </a:r>
            <a:r>
              <a:rPr lang="cs-CZ" sz="2400" smtClean="0">
                <a:latin typeface="Times New Roman"/>
                <a:ea typeface="Times New Roman"/>
              </a:rPr>
              <a:t>pevnost a </a:t>
            </a:r>
            <a:r>
              <a:rPr lang="cs-CZ" sz="2400">
                <a:latin typeface="Times New Roman"/>
                <a:ea typeface="Times New Roman"/>
              </a:rPr>
              <a:t>lze je obrábět</a:t>
            </a:r>
            <a:r>
              <a:rPr lang="cs-CZ" sz="2400"/>
              <a:t>.</a:t>
            </a:r>
            <a:endParaRPr lang="cs-CZ" sz="240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012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2115</TotalTime>
  <Words>752</Words>
  <Application>Microsoft Office PowerPoint</Application>
  <PresentationFormat>Předvádění na obrazovce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Janes</dc:creator>
  <cp:lastModifiedBy>Janes</cp:lastModifiedBy>
  <cp:revision>172</cp:revision>
  <dcterms:created xsi:type="dcterms:W3CDTF">2013-03-27T08:46:28Z</dcterms:created>
  <dcterms:modified xsi:type="dcterms:W3CDTF">2014-10-03T08:39:06Z</dcterms:modified>
</cp:coreProperties>
</file>