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9" r:id="rId2"/>
    <p:sldId id="318" r:id="rId3"/>
    <p:sldId id="314" r:id="rId4"/>
    <p:sldId id="315" r:id="rId5"/>
    <p:sldId id="319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A1396C-FE0D-471F-82A9-7FFA6BBD593F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B1DA7C-07DB-405E-B262-B7A987FCE8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7547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8416E81-7677-421D-B0C1-B00E65A84AD0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3096" y="1700808"/>
            <a:ext cx="8377808" cy="194421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FF0000"/>
                </a:solidFill>
                <a:latin typeface="+mn-lt"/>
              </a:rPr>
              <a:t>10. Hodnocení ekonomiky státu</a:t>
            </a:r>
            <a:br>
              <a:rPr lang="cs-CZ" b="1" dirty="0">
                <a:solidFill>
                  <a:srgbClr val="FF0000"/>
                </a:solidFill>
                <a:latin typeface="Arial Black" pitchFamily="34" charset="0"/>
              </a:rPr>
            </a:br>
            <a:endParaRPr lang="cs-CZ" b="1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092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17EF8F-7307-4B31-B28A-2FF97BFAE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28736"/>
          </a:xfrm>
        </p:spPr>
        <p:txBody>
          <a:bodyPr>
            <a:normAutofit fontScale="90000"/>
          </a:bodyPr>
          <a:lstStyle/>
          <a:p>
            <a:pPr algn="ctr"/>
            <a:endParaRPr lang="cs-CZ" sz="3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71F113-DED0-4189-AB09-696E5FA3B2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b="1" dirty="0"/>
              <a:t>Při posuzování ekonomiky každého státu </a:t>
            </a:r>
            <a:r>
              <a:rPr lang="cs-CZ" b="1" dirty="0">
                <a:solidFill>
                  <a:srgbClr val="FF0000"/>
                </a:solidFill>
              </a:rPr>
              <a:t>hodnotíme 4 základní veličiny: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FF0000"/>
                </a:solidFill>
              </a:rPr>
              <a:t>Hrubý domácí produkt (HDP)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FF0000"/>
                </a:solidFill>
              </a:rPr>
              <a:t>Míra nezaměstnanosti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FF0000"/>
                </a:solidFill>
              </a:rPr>
              <a:t>Míra inflace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FF0000"/>
                </a:solidFill>
              </a:rPr>
              <a:t>Platební bilance státu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b="1" dirty="0">
              <a:solidFill>
                <a:srgbClr val="FF0000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b="1" dirty="0"/>
              <a:t>Hodnoty těchto veličin kolísají podle toho, jestli se ekonomika státu vyvíjí příznivě (oživení, růst) nebo nepříznivě (krize).</a:t>
            </a:r>
          </a:p>
        </p:txBody>
      </p:sp>
    </p:spTree>
    <p:extLst>
      <p:ext uri="{BB962C8B-B14F-4D97-AF65-F5344CB8AC3E}">
        <p14:creationId xmlns:p14="http://schemas.microsoft.com/office/powerpoint/2010/main" val="1289435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642DA0-17D2-484C-9D4B-D3CB2D7D8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224136"/>
          </a:xfrm>
        </p:spPr>
        <p:txBody>
          <a:bodyPr>
            <a:normAutofit fontScale="90000"/>
          </a:bodyPr>
          <a:lstStyle/>
          <a:p>
            <a:pPr algn="ctr"/>
            <a:br>
              <a:rPr lang="cs-CZ" sz="3100" b="1" dirty="0">
                <a:latin typeface="+mn-lt"/>
              </a:rPr>
            </a:br>
            <a:br>
              <a:rPr lang="cs-CZ" sz="3100" b="1" dirty="0">
                <a:latin typeface="+mn-lt"/>
              </a:rPr>
            </a:br>
            <a:br>
              <a:rPr lang="cs-CZ" sz="5400" b="1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5A8CE1-8A9C-4388-BBA1-1ACC27AFF2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200" b="1" dirty="0">
                <a:solidFill>
                  <a:srgbClr val="FF0000"/>
                </a:solidFill>
              </a:rPr>
              <a:t>HDP</a:t>
            </a:r>
          </a:p>
          <a:p>
            <a:pPr algn="just">
              <a:buFontTx/>
              <a:buChar char="-"/>
            </a:pPr>
            <a:r>
              <a:rPr lang="cs-CZ" sz="3200" dirty="0"/>
              <a:t>je částka, která je součtem konečných cen všeho zboží a služeb, které se ve státě vyprodukovaly za konkrétní rok</a:t>
            </a:r>
          </a:p>
          <a:p>
            <a:pPr marL="0" indent="0" algn="ctr">
              <a:buNone/>
            </a:pPr>
            <a:r>
              <a:rPr lang="cs-CZ" sz="3200" b="1" dirty="0">
                <a:solidFill>
                  <a:srgbClr val="FF0000"/>
                </a:solidFill>
              </a:rPr>
              <a:t>Míra nezaměstnanosti</a:t>
            </a:r>
          </a:p>
          <a:p>
            <a:pPr algn="just">
              <a:buFontTx/>
              <a:buChar char="-"/>
            </a:pPr>
            <a:r>
              <a:rPr lang="cs-CZ" sz="3200" dirty="0"/>
              <a:t>je poměr počtu nezaměstnaných, kteří aktivně hledají práci, k celkovému počtu práceschopných (produktivních) obyvatel. </a:t>
            </a:r>
          </a:p>
          <a:p>
            <a:pPr marL="0" indent="0" algn="just">
              <a:buNone/>
            </a:pPr>
            <a:r>
              <a:rPr lang="cs-CZ" sz="3200" dirty="0"/>
              <a:t>- vyjadřuje se v procentech.</a:t>
            </a:r>
          </a:p>
          <a:p>
            <a:pPr lvl="0" algn="just">
              <a:buFont typeface="Wingdings" panose="05000000000000000000" pitchFamily="2" charset="2"/>
              <a:buChar char="Ø"/>
            </a:pPr>
            <a:endParaRPr lang="cs-CZ" sz="3000" b="1" dirty="0">
              <a:solidFill>
                <a:srgbClr val="FF0000"/>
              </a:solidFill>
            </a:endParaRPr>
          </a:p>
          <a:p>
            <a:pPr marL="0" lvl="0" indent="0" algn="just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endParaRPr lang="cs-CZ" dirty="0"/>
          </a:p>
          <a:p>
            <a:pPr marL="0" lvl="0" indent="0" algn="just">
              <a:buNone/>
            </a:pPr>
            <a:endParaRPr lang="cs-CZ" b="1" dirty="0"/>
          </a:p>
          <a:p>
            <a:pPr marL="0" lvl="0" indent="0" algn="just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538767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432048"/>
          </a:xfrm>
        </p:spPr>
        <p:txBody>
          <a:bodyPr>
            <a:normAutofit fontScale="90000"/>
          </a:bodyPr>
          <a:lstStyle/>
          <a:p>
            <a:pPr algn="ctr"/>
            <a:br>
              <a:rPr lang="cs-CZ" sz="3200" b="1" dirty="0">
                <a:solidFill>
                  <a:srgbClr val="FF0000"/>
                </a:solidFill>
              </a:rPr>
            </a:br>
            <a:endParaRPr lang="cs-CZ" sz="32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/>
          <a:lstStyle/>
          <a:p>
            <a:pPr marL="0" indent="0" algn="ctr">
              <a:buNone/>
            </a:pPr>
            <a:r>
              <a:rPr lang="cs-CZ" sz="2800" b="1" dirty="0">
                <a:solidFill>
                  <a:srgbClr val="FF0000"/>
                </a:solidFill>
              </a:rPr>
              <a:t>Inflace</a:t>
            </a:r>
          </a:p>
          <a:p>
            <a:pPr marL="0" indent="0" algn="ctr">
              <a:buNone/>
            </a:pPr>
            <a:endParaRPr lang="cs-CZ" sz="2800" b="1" dirty="0">
              <a:solidFill>
                <a:srgbClr val="FF0000"/>
              </a:solidFill>
            </a:endParaRPr>
          </a:p>
          <a:p>
            <a:pPr algn="just">
              <a:buFontTx/>
              <a:buChar char="-"/>
            </a:pPr>
            <a:r>
              <a:rPr lang="cs-CZ" b="1" dirty="0">
                <a:solidFill>
                  <a:srgbClr val="FF0000"/>
                </a:solidFill>
              </a:rPr>
              <a:t>znamená, že v ekonomice rostou ceny zboží a služeb (roste cenová hladina v určitém čase)</a:t>
            </a:r>
          </a:p>
          <a:p>
            <a:pPr algn="just">
              <a:buFontTx/>
              <a:buChar char="-"/>
            </a:pPr>
            <a:endParaRPr lang="cs-CZ" b="1" dirty="0">
              <a:solidFill>
                <a:srgbClr val="FF0000"/>
              </a:solidFill>
            </a:endParaRPr>
          </a:p>
          <a:p>
            <a:pPr algn="just">
              <a:buFontTx/>
              <a:buChar char="-"/>
            </a:pPr>
            <a:r>
              <a:rPr lang="cs-CZ" b="1" dirty="0">
                <a:solidFill>
                  <a:srgbClr val="FF0000"/>
                </a:solidFill>
              </a:rPr>
              <a:t>to postihuje obyvatele, kteří mají stálé příjmy – ti pak požadují i růst mezd (například s pomocí odborů). Růst mezd může ale být jednou z příčin další inflace.</a:t>
            </a:r>
          </a:p>
          <a:p>
            <a:pPr marL="0" indent="0" algn="just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587523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7C5E48-93B6-41A9-BA57-1BB0ACAC2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04632"/>
          </a:xfrm>
        </p:spPr>
        <p:txBody>
          <a:bodyPr>
            <a:normAutofit fontScale="90000"/>
          </a:bodyPr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7D6DBC-9F9C-44D7-BE74-3B9C8A1034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/>
          <a:lstStyle/>
          <a:p>
            <a:pPr marL="0" indent="0" algn="ctr">
              <a:buNone/>
            </a:pPr>
            <a:r>
              <a:rPr lang="cs-CZ" sz="2800" b="1" dirty="0">
                <a:solidFill>
                  <a:srgbClr val="FF0000"/>
                </a:solidFill>
              </a:rPr>
              <a:t>Obchodní a platební bilance</a:t>
            </a:r>
          </a:p>
          <a:p>
            <a:pPr marL="0" indent="0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/>
              <a:t>- Ekonomika žádného státu nemůže existovat bez kontaktů s jinými státy.</a:t>
            </a:r>
          </a:p>
          <a:p>
            <a:pPr marL="0" indent="0" algn="just">
              <a:buNone/>
            </a:pPr>
            <a:r>
              <a:rPr lang="cs-CZ" dirty="0"/>
              <a:t>- Většina států není absolutně soběstačná, musí obchodovat se zahraničím. </a:t>
            </a:r>
          </a:p>
        </p:txBody>
      </p:sp>
    </p:spTree>
    <p:extLst>
      <p:ext uri="{BB962C8B-B14F-4D97-AF65-F5344CB8AC3E}">
        <p14:creationId xmlns:p14="http://schemas.microsoft.com/office/powerpoint/2010/main" val="34839576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Lékárn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18781</TotalTime>
  <Words>184</Words>
  <Application>Microsoft Office PowerPoint</Application>
  <PresentationFormat>Předvádění na obrazovce (4:3)</PresentationFormat>
  <Paragraphs>27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1" baseType="lpstr">
      <vt:lpstr>Arial Black</vt:lpstr>
      <vt:lpstr>Calibri</vt:lpstr>
      <vt:lpstr>Constantia</vt:lpstr>
      <vt:lpstr>Wingdings</vt:lpstr>
      <vt:lpstr>Wingdings 2</vt:lpstr>
      <vt:lpstr>Tok</vt:lpstr>
      <vt:lpstr>10. Hodnocení ekonomiky státu </vt:lpstr>
      <vt:lpstr>Prezentace aplikace PowerPoint</vt:lpstr>
      <vt:lpstr>   </vt:lpstr>
      <vt:lpstr>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NB3</dc:creator>
  <cp:lastModifiedBy>Anna Čepová</cp:lastModifiedBy>
  <cp:revision>336</cp:revision>
  <dcterms:created xsi:type="dcterms:W3CDTF">2013-01-11T17:11:37Z</dcterms:created>
  <dcterms:modified xsi:type="dcterms:W3CDTF">2020-11-11T18:11:02Z</dcterms:modified>
</cp:coreProperties>
</file>