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318" r:id="rId3"/>
    <p:sldId id="314" r:id="rId4"/>
    <p:sldId id="315" r:id="rId5"/>
    <p:sldId id="319" r:id="rId6"/>
    <p:sldId id="316" r:id="rId7"/>
    <p:sldId id="320" r:id="rId8"/>
    <p:sldId id="32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1396C-FE0D-471F-82A9-7FFA6BBD593F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DA7C-07DB-405E-B262-B7A987FCE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54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096" y="1700808"/>
            <a:ext cx="8377808" cy="1944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8</a:t>
            </a:r>
            <a:r>
              <a:rPr lang="cs-CZ" sz="3200" b="1" dirty="0" smtClean="0">
                <a:solidFill>
                  <a:srgbClr val="FF0000"/>
                </a:solidFill>
                <a:latin typeface="+mn-lt"/>
              </a:rPr>
              <a:t>. Kalkulace ceny</a:t>
            </a:r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cs-CZ" b="1" dirty="0">
                <a:solidFill>
                  <a:srgbClr val="FF0000"/>
                </a:solidFill>
                <a:latin typeface="Arial Black" pitchFamily="34" charset="0"/>
              </a:rPr>
            </a:br>
            <a:endParaRPr lang="cs-CZ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9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7EF8F-7307-4B31-B28A-2FF97BFA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+mn-lt"/>
              </a:rPr>
              <a:t>Cena</a:t>
            </a:r>
            <a:endParaRPr lang="cs-CZ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71F113-DED0-4189-AB09-696E5FA3B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Cena znamená peněžní vyjádření hodnoty výrobku nebo služby pro zákazníka, ovlivňuje jeho poptávku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Podnik musí stanovit cenu tak, aby si zabezpečil dostačující příjmy pro další existenci, pro produkci dalších výrobků či služeb.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Konečná cena pro spotřebitele vzniká postupně – při výrobě výrobku – a dále se dotváří na trhu.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43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42DA0-17D2-484C-9D4B-D3CB2D7D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>
                <a:latin typeface="+mn-lt"/>
              </a:rPr>
              <a:t/>
            </a:r>
            <a:br>
              <a:rPr lang="cs-CZ" sz="3100" b="1" dirty="0">
                <a:latin typeface="+mn-lt"/>
              </a:rPr>
            </a:br>
            <a:r>
              <a:rPr lang="cs-CZ" sz="3100" b="1" dirty="0">
                <a:latin typeface="+mn-lt"/>
              </a:rPr>
              <a:t/>
            </a:r>
            <a:br>
              <a:rPr lang="cs-CZ" sz="3100" b="1" dirty="0">
                <a:latin typeface="+mn-lt"/>
              </a:rPr>
            </a:br>
            <a:r>
              <a:rPr lang="cs-CZ" sz="5400" b="1" dirty="0"/>
              <a:t/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A8CE1-8A9C-4388-BBA1-1ACC27AFF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sz="3000" dirty="0" smtClean="0"/>
              <a:t>Je-li cena na trhu příliš vysoká, zákazník omezí svoji poptávku po zboží, nakupuje méně nebo vůbec a dává přednost jiným výrobkům.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3000" dirty="0" smtClean="0"/>
              <a:t>Naopak, bude-li cena na trhu příliš nízká, zákazník bude nakupovat více, bude se zbožím plýtvat – nebo ho nebude kupovat, protože si bude myslet, že je nekvalitní.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200" dirty="0"/>
              <a:t>Každý mezičlánek na cestě zboží od výrobce k  zákazníkovi cenu zvyšuje – musí pokrýt své náklady např. na přepravu zboží, na jeho skladování, dělení, případné úpravy, a také do ceny započítat svůj zisk.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>
              <a:solidFill>
                <a:srgbClr val="FF000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3000" b="1" dirty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 algn="just">
              <a:buNone/>
            </a:pPr>
            <a:endParaRPr lang="cs-CZ" b="1" dirty="0"/>
          </a:p>
          <a:p>
            <a:pPr lvl="0" algn="just">
              <a:buFont typeface="Wingdings" panose="05000000000000000000" pitchFamily="2" charset="2"/>
              <a:buChar char="Ø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876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/>
            </a:r>
            <a:br>
              <a:rPr lang="cs-CZ" sz="3200" b="1" dirty="0">
                <a:solidFill>
                  <a:srgbClr val="FF0000"/>
                </a:solidFill>
              </a:rPr>
            </a:b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cs-CZ" b="1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Kalkulace ceny je matematické vyjádření celkových nákladů na výrobu výrobku nebo na poskytnutí služby a zisku podniku.</a:t>
            </a:r>
          </a:p>
          <a:p>
            <a:pPr marL="0" indent="0" algn="just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Do celkových nákladů se počítají náklady přímé i režijní (nepřímé).</a:t>
            </a:r>
          </a:p>
          <a:p>
            <a:pPr marL="0" indent="0" algn="just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2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Zjednodušený kalkulační vzorec: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cs-CZ" dirty="0" smtClean="0"/>
              <a:t>1. přímé materiálové náklady</a:t>
            </a:r>
          </a:p>
          <a:p>
            <a:r>
              <a:rPr lang="cs-CZ" dirty="0" smtClean="0"/>
              <a:t>2. přímé mzdové náklady</a:t>
            </a:r>
          </a:p>
          <a:p>
            <a:r>
              <a:rPr lang="cs-CZ" dirty="0" smtClean="0"/>
              <a:t>3. režijní náklady (nepřímé)</a:t>
            </a:r>
          </a:p>
          <a:p>
            <a:r>
              <a:rPr lang="cs-CZ" dirty="0" smtClean="0"/>
              <a:t>4. zisk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=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výrobní cena </a:t>
            </a:r>
            <a:r>
              <a:rPr lang="cs-CZ" dirty="0" smtClean="0">
                <a:solidFill>
                  <a:srgbClr val="FF0000"/>
                </a:solidFill>
              </a:rPr>
              <a:t>(cena bez daně)</a:t>
            </a:r>
          </a:p>
          <a:p>
            <a:pPr marL="0" indent="0">
              <a:buNone/>
            </a:pPr>
            <a:r>
              <a:rPr lang="cs-CZ" dirty="0" smtClean="0"/>
              <a:t>+ daň z přidané hodnoty (DPH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=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prodejní cena </a:t>
            </a:r>
            <a:r>
              <a:rPr lang="cs-CZ" dirty="0" smtClean="0">
                <a:solidFill>
                  <a:srgbClr val="FF0000"/>
                </a:solidFill>
              </a:rPr>
              <a:t>(cena s daní)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611560" y="328498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611560" y="479715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31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+mn-lt"/>
              </a:rPr>
              <a:t>Přímé náklady</a:t>
            </a:r>
            <a:endParaRPr lang="cs-CZ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 smtClean="0"/>
              <a:t>- Jsou takové náklady, které </a:t>
            </a:r>
            <a:r>
              <a:rPr lang="cs-CZ" sz="3200" b="1" dirty="0" smtClean="0"/>
              <a:t>je možné přesně určit (spočítat) na jeden produkt – kalkulační jednici </a:t>
            </a:r>
            <a:r>
              <a:rPr lang="cs-CZ" sz="3200" dirty="0" smtClean="0"/>
              <a:t>(látka na 1 košili, lamino na 1 skříňku), normovaná mzda pracovníka (2 Kč za 1 výlisek, 150 Kč za hodinu práce) apod.</a:t>
            </a:r>
            <a:endParaRPr lang="cs-CZ" sz="3200" dirty="0"/>
          </a:p>
          <a:p>
            <a:pPr marL="0" indent="0" algn="ctr">
              <a:buNone/>
            </a:pPr>
            <a:r>
              <a:rPr lang="cs-CZ" sz="3200" b="1" dirty="0">
                <a:solidFill>
                  <a:srgbClr val="FF0000"/>
                </a:solidFill>
              </a:rPr>
              <a:t>Nepřímé – režijní náklady</a:t>
            </a:r>
            <a:endParaRPr lang="cs-CZ" sz="3200" dirty="0"/>
          </a:p>
          <a:p>
            <a:pPr marL="0" indent="0" algn="just">
              <a:buNone/>
            </a:pPr>
            <a:r>
              <a:rPr lang="cs-CZ" sz="3200" b="1" dirty="0" smtClean="0"/>
              <a:t>- Nelze </a:t>
            </a:r>
            <a:r>
              <a:rPr lang="cs-CZ" sz="3200" b="1" dirty="0"/>
              <a:t>takto přesně určit na jeden konkrétní výrobek </a:t>
            </a:r>
            <a:r>
              <a:rPr lang="cs-CZ" sz="3200" dirty="0"/>
              <a:t>– je to cena za elektřinu při osvětlení dílny, mzda vrátného, spotřeba mazacího oleje do strojů apod.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1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endParaRPr lang="cs-CZ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5055840"/>
          </a:xfrm>
        </p:spPr>
        <p:txBody>
          <a:bodyPr/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Do kalkulace je nutné započítat </a:t>
            </a:r>
            <a:r>
              <a:rPr lang="cs-CZ" b="1" dirty="0" smtClean="0">
                <a:solidFill>
                  <a:srgbClr val="FF0000"/>
                </a:solidFill>
              </a:rPr>
              <a:t>zisk</a:t>
            </a:r>
            <a:r>
              <a:rPr lang="cs-CZ" dirty="0" smtClean="0"/>
              <a:t> – podnikatel musí uživit sebe a svoji rodinu, ze zisku splácí půjčky a úvěry, zisk také slouží pro rozvoj podniku (nákup nových strojů, otvírání nových provozoven apod.).</a:t>
            </a:r>
          </a:p>
          <a:p>
            <a:pPr marL="0" indent="0" algn="just">
              <a:buNone/>
            </a:pPr>
            <a:r>
              <a:rPr lang="cs-CZ" dirty="0" smtClean="0"/>
              <a:t>K výrobní ceně – „cena bez daně“ - se připočítává DPH. 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Tak vzniká prodejní cena – „cena s daní“.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18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+mn-lt"/>
              </a:rPr>
              <a:t>Kalkulace předběžná, výsledná </a:t>
            </a:r>
            <a:endParaRPr lang="cs-CZ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- před zahájením výroby nového výrobku nebo před uvedením nové služby se počítá </a:t>
            </a:r>
            <a:r>
              <a:rPr lang="cs-CZ" b="1" dirty="0" smtClean="0">
                <a:solidFill>
                  <a:srgbClr val="FF0000"/>
                </a:solidFill>
              </a:rPr>
              <a:t>kalkulace předběžná </a:t>
            </a:r>
            <a:r>
              <a:rPr lang="cs-CZ" dirty="0" smtClean="0"/>
              <a:t>– aby podnikatel odhadl cenu, mohl ji porovnat s cenami konkurence na trhu a stanovit předpokládanou velikost zisku</a:t>
            </a:r>
          </a:p>
          <a:p>
            <a:pPr marL="0" indent="0" algn="just">
              <a:buNone/>
            </a:pPr>
            <a:r>
              <a:rPr lang="cs-CZ" b="1" dirty="0" smtClean="0">
                <a:solidFill>
                  <a:srgbClr val="FF0000"/>
                </a:solidFill>
              </a:rPr>
              <a:t>- výsledná kalkulace </a:t>
            </a:r>
            <a:r>
              <a:rPr lang="cs-CZ" dirty="0" smtClean="0"/>
              <a:t>se provádí po určitém období výroby produktu – počítají se skutečné náklady, porovnávají se s kalkulací předběžnou, zvažuje se, zda je výrobek finančně tak úspěšný, jak se předpokládalo </a:t>
            </a:r>
          </a:p>
        </p:txBody>
      </p:sp>
    </p:spTree>
    <p:extLst>
      <p:ext uri="{BB962C8B-B14F-4D97-AF65-F5344CB8AC3E}">
        <p14:creationId xmlns:p14="http://schemas.microsoft.com/office/powerpoint/2010/main" val="2790921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18757</TotalTime>
  <Words>451</Words>
  <Application>Microsoft Office PowerPoint</Application>
  <PresentationFormat>Předvádění na obrazovce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 Black</vt:lpstr>
      <vt:lpstr>Calibri</vt:lpstr>
      <vt:lpstr>Constantia</vt:lpstr>
      <vt:lpstr>Wingdings</vt:lpstr>
      <vt:lpstr>Wingdings 2</vt:lpstr>
      <vt:lpstr>Tok</vt:lpstr>
      <vt:lpstr>8. Kalkulace ceny </vt:lpstr>
      <vt:lpstr>Cena</vt:lpstr>
      <vt:lpstr>   </vt:lpstr>
      <vt:lpstr> </vt:lpstr>
      <vt:lpstr>Zjednodušený kalkulační vzorec:</vt:lpstr>
      <vt:lpstr>Přímé náklady</vt:lpstr>
      <vt:lpstr>Prezentace aplikace PowerPoint</vt:lpstr>
      <vt:lpstr>Kalkulace předběžná, výsledná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NB3</dc:creator>
  <cp:lastModifiedBy>Jana Čepová</cp:lastModifiedBy>
  <cp:revision>328</cp:revision>
  <dcterms:created xsi:type="dcterms:W3CDTF">2013-01-11T17:11:37Z</dcterms:created>
  <dcterms:modified xsi:type="dcterms:W3CDTF">2020-10-15T09:00:24Z</dcterms:modified>
</cp:coreProperties>
</file>