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7" r:id="rId2"/>
    <p:sldId id="259" r:id="rId3"/>
    <p:sldId id="260" r:id="rId4"/>
    <p:sldId id="273" r:id="rId5"/>
    <p:sldId id="281" r:id="rId6"/>
    <p:sldId id="282" r:id="rId7"/>
    <p:sldId id="283" r:id="rId8"/>
    <p:sldId id="284" r:id="rId9"/>
    <p:sldId id="268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C20A2A-5F6B-43A1-84CB-C91742C7ACB9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74F20-A34D-4213-AD8A-B69282A81DB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41436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021A2A9-993B-4557-A8EA-C1D96C161EAB}" type="datetimeFigureOut">
              <a:rPr lang="cs-CZ" smtClean="0"/>
              <a:t>3.10.2014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10BFFAB-ECE5-4CFD-8842-6C0F595E35F8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7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800000" y="892479"/>
            <a:ext cx="5867400" cy="1345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2141412" y="3458013"/>
            <a:ext cx="5184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200" b="1" smtClean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ELEKTROTECHNICKÉ </a:t>
            </a:r>
            <a:r>
              <a:rPr lang="cs-CZ" sz="3200" b="1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</a:rPr>
              <a:t>MATERIÁLY </a:t>
            </a:r>
          </a:p>
        </p:txBody>
      </p:sp>
    </p:spTree>
    <p:extLst>
      <p:ext uri="{BB962C8B-B14F-4D97-AF65-F5344CB8AC3E}">
        <p14:creationId xmlns:p14="http://schemas.microsoft.com/office/powerpoint/2010/main" val="392949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655068" y="5269307"/>
            <a:ext cx="5867400" cy="13457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Obdélník 7"/>
          <p:cNvSpPr/>
          <p:nvPr/>
        </p:nvSpPr>
        <p:spPr>
          <a:xfrm>
            <a:off x="262817" y="260648"/>
            <a:ext cx="8640960" cy="468052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extovéPole 8"/>
          <p:cNvSpPr txBox="1"/>
          <p:nvPr/>
        </p:nvSpPr>
        <p:spPr>
          <a:xfrm>
            <a:off x="412304" y="548094"/>
            <a:ext cx="8352928" cy="3531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projektu:  Nové ICT rozvíjí matematické a odborné kompetence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projektu:  CZ.1.07/1.5.00/34.0228</a:t>
            </a:r>
          </a:p>
          <a:p>
            <a:pPr>
              <a:lnSpc>
                <a:spcPct val="150000"/>
              </a:lnSpc>
            </a:pPr>
            <a:endParaRPr lang="cs-CZ" sz="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Název školy:  Střední odborná škola Litovel, Komenského 677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Číslo materiálu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III/2-15-06_MATERIÁLY PRO MAGNETICKÉ OBVODY</a:t>
            </a:r>
          </a:p>
          <a:p>
            <a:pPr>
              <a:lnSpc>
                <a:spcPct val="150000"/>
              </a:lnSpc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Autor:  Ing. Janyška Lubomír</a:t>
            </a:r>
          </a:p>
          <a:p>
            <a:pPr>
              <a:lnSpc>
                <a:spcPct val="150000"/>
              </a:lnSpc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Tématický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okruh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Elektrotechnologie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Ročník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Datum tvorby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:  1.12.2013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12303" y="4149080"/>
            <a:ext cx="83529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>
                <a:latin typeface="Times New Roman" pitchFamily="18" charset="0"/>
                <a:cs typeface="Times New Roman" pitchFamily="18" charset="0"/>
              </a:rPr>
              <a:t>Autorem materiálu a všech jeho částí, není-li uvedeno jinak, je</a:t>
            </a:r>
          </a:p>
          <a:p>
            <a:r>
              <a:rPr lang="cs-CZ">
                <a:latin typeface="Times New Roman" pitchFamily="18" charset="0"/>
                <a:cs typeface="Times New Roman" pitchFamily="18" charset="0"/>
              </a:rPr>
              <a:t>						       Ing. </a:t>
            </a:r>
            <a:r>
              <a:rPr lang="cs-CZ" err="1">
                <a:latin typeface="Times New Roman" pitchFamily="18" charset="0"/>
                <a:cs typeface="Times New Roman" pitchFamily="18" charset="0"/>
              </a:rPr>
              <a:t>Janyška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> Lubomír</a:t>
            </a:r>
          </a:p>
        </p:txBody>
      </p:sp>
      <p:pic>
        <p:nvPicPr>
          <p:cNvPr id="12" name="Picture 2" descr="G:\DUMY\LOGO SO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7817" y="260648"/>
            <a:ext cx="1731665" cy="145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Šipka doprava 6">
            <a:hlinkClick r:id="rId4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4780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611560" y="620687"/>
            <a:ext cx="8064896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MATERIÁLY PRO  MAGNETICKÉ OBVODY 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554292" y="3525546"/>
            <a:ext cx="81240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Rozdělení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materiálů podle magnetických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vlastností: </a:t>
            </a:r>
            <a:endParaRPr lang="cs-CZ" sz="240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555383" y="2694549"/>
            <a:ext cx="811586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cs-CZ" sz="2400" smtClean="0">
                <a:latin typeface="Times New Roman"/>
                <a:ea typeface="Times New Roman"/>
              </a:rPr>
              <a:t>Magnetické </a:t>
            </a:r>
            <a:r>
              <a:rPr lang="cs-CZ" sz="2400">
                <a:latin typeface="Times New Roman"/>
                <a:ea typeface="Times New Roman"/>
              </a:rPr>
              <a:t>vlastnosti látek posuzujeme podle jejich chování v magnetickém poli.</a:t>
            </a:r>
          </a:p>
        </p:txBody>
      </p:sp>
      <p:sp>
        <p:nvSpPr>
          <p:cNvPr id="11" name="Obdélník 10"/>
          <p:cNvSpPr/>
          <p:nvPr/>
        </p:nvSpPr>
        <p:spPr>
          <a:xfrm>
            <a:off x="1403648" y="4062263"/>
            <a:ext cx="72747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2400" smtClean="0">
                <a:latin typeface="Times New Roman"/>
                <a:ea typeface="Times New Roman"/>
              </a:rPr>
              <a:t>diamagnetické </a:t>
            </a:r>
            <a:r>
              <a:rPr lang="cs-CZ" sz="2400">
                <a:latin typeface="Times New Roman"/>
                <a:ea typeface="Times New Roman"/>
              </a:rPr>
              <a:t>(</a:t>
            </a:r>
            <a:r>
              <a:rPr lang="cs-CZ" sz="2400" smtClean="0">
                <a:latin typeface="Times New Roman"/>
                <a:ea typeface="Times New Roman"/>
              </a:rPr>
              <a:t>μ</a:t>
            </a:r>
            <a:r>
              <a:rPr lang="cs-CZ" sz="2400" baseline="-25000" smtClean="0">
                <a:latin typeface="Times New Roman"/>
                <a:ea typeface="Times New Roman"/>
              </a:rPr>
              <a:t>r</a:t>
            </a:r>
            <a:r>
              <a:rPr lang="cs-CZ" sz="2400" smtClean="0">
                <a:latin typeface="Times New Roman"/>
                <a:ea typeface="Times New Roman"/>
              </a:rPr>
              <a:t>&lt;1)   </a:t>
            </a:r>
            <a:r>
              <a:rPr lang="cs-CZ" sz="2400">
                <a:latin typeface="Times New Roman"/>
                <a:ea typeface="Times New Roman"/>
              </a:rPr>
              <a:t>nemagnetické</a:t>
            </a:r>
          </a:p>
        </p:txBody>
      </p:sp>
      <p:sp>
        <p:nvSpPr>
          <p:cNvPr id="5" name="Obdélník 4"/>
          <p:cNvSpPr/>
          <p:nvPr/>
        </p:nvSpPr>
        <p:spPr>
          <a:xfrm>
            <a:off x="580172" y="1340768"/>
            <a:ext cx="809819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cs-CZ" sz="2400" smtClean="0">
                <a:latin typeface="Times New Roman"/>
                <a:ea typeface="Times New Roman"/>
              </a:rPr>
              <a:t>Magnetický </a:t>
            </a:r>
            <a:r>
              <a:rPr lang="cs-CZ" sz="2400">
                <a:latin typeface="Times New Roman"/>
                <a:ea typeface="Times New Roman"/>
              </a:rPr>
              <a:t>materiál se vyznačuje zvláštními magnetickými vlastnostmi, které závisejí na chemickém složení, na krystalické mřížce a na způsobu zpracování</a:t>
            </a:r>
            <a:r>
              <a:rPr lang="cs-CZ" sz="2400"/>
              <a:t>.</a:t>
            </a:r>
          </a:p>
        </p:txBody>
      </p:sp>
      <p:sp>
        <p:nvSpPr>
          <p:cNvPr id="14" name="Šipka doprava 13"/>
          <p:cNvSpPr/>
          <p:nvPr/>
        </p:nvSpPr>
        <p:spPr>
          <a:xfrm>
            <a:off x="644961" y="4149080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2" name="Šipka doprava 11"/>
          <p:cNvSpPr/>
          <p:nvPr/>
        </p:nvSpPr>
        <p:spPr>
          <a:xfrm>
            <a:off x="630274" y="4725144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Šipka doprava 14"/>
          <p:cNvSpPr/>
          <p:nvPr/>
        </p:nvSpPr>
        <p:spPr>
          <a:xfrm>
            <a:off x="644961" y="5303163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6" name="Šipka doprava 15"/>
          <p:cNvSpPr/>
          <p:nvPr/>
        </p:nvSpPr>
        <p:spPr>
          <a:xfrm>
            <a:off x="630274" y="5877272"/>
            <a:ext cx="432048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1403647" y="4638327"/>
            <a:ext cx="72676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2400" smtClean="0">
                <a:latin typeface="Times New Roman"/>
                <a:ea typeface="Times New Roman"/>
              </a:rPr>
              <a:t>paramagnetické </a:t>
            </a:r>
            <a:r>
              <a:rPr lang="cs-CZ" sz="2400">
                <a:latin typeface="Times New Roman"/>
                <a:ea typeface="Times New Roman"/>
              </a:rPr>
              <a:t>(</a:t>
            </a:r>
            <a:r>
              <a:rPr lang="cs-CZ" sz="2400" smtClean="0">
                <a:latin typeface="Times New Roman"/>
                <a:ea typeface="Times New Roman"/>
              </a:rPr>
              <a:t>μ</a:t>
            </a:r>
            <a:r>
              <a:rPr lang="cs-CZ" sz="2400" baseline="-25000" smtClean="0">
                <a:latin typeface="Times New Roman"/>
                <a:ea typeface="Times New Roman"/>
              </a:rPr>
              <a:t>r</a:t>
            </a:r>
            <a:r>
              <a:rPr lang="cs-CZ" sz="2400" smtClean="0">
                <a:latin typeface="Times New Roman"/>
                <a:ea typeface="Times New Roman"/>
              </a:rPr>
              <a:t>&gt;1)   </a:t>
            </a:r>
            <a:r>
              <a:rPr lang="cs-CZ" sz="2400">
                <a:latin typeface="Times New Roman"/>
                <a:ea typeface="Times New Roman"/>
              </a:rPr>
              <a:t>nemagnetické</a:t>
            </a:r>
          </a:p>
        </p:txBody>
      </p:sp>
      <p:sp>
        <p:nvSpPr>
          <p:cNvPr id="6" name="Obdélník 5"/>
          <p:cNvSpPr/>
          <p:nvPr/>
        </p:nvSpPr>
        <p:spPr>
          <a:xfrm>
            <a:off x="1403648" y="5214391"/>
            <a:ext cx="72747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2400" smtClean="0">
                <a:latin typeface="Times New Roman"/>
                <a:ea typeface="Times New Roman"/>
              </a:rPr>
              <a:t>feromagnetické  </a:t>
            </a:r>
            <a:r>
              <a:rPr lang="cs-CZ" sz="2400">
                <a:latin typeface="Times New Roman"/>
                <a:ea typeface="Times New Roman"/>
              </a:rPr>
              <a:t>(μ</a:t>
            </a:r>
            <a:r>
              <a:rPr lang="cs-CZ" sz="2400" baseline="-25000">
                <a:latin typeface="Times New Roman"/>
                <a:ea typeface="Times New Roman"/>
              </a:rPr>
              <a:t>r</a:t>
            </a:r>
            <a:r>
              <a:rPr lang="cs-CZ" sz="2400" smtClean="0">
                <a:latin typeface="Times New Roman"/>
                <a:ea typeface="Times New Roman"/>
              </a:rPr>
              <a:t>&gt;&gt;1</a:t>
            </a:r>
            <a:r>
              <a:rPr lang="cs-CZ" sz="2400">
                <a:latin typeface="Times New Roman"/>
                <a:ea typeface="Times New Roman"/>
              </a:rPr>
              <a:t>)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410759" y="5790455"/>
            <a:ext cx="726760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2400" smtClean="0">
                <a:latin typeface="Times New Roman"/>
                <a:ea typeface="Times New Roman"/>
              </a:rPr>
              <a:t>ferimagnetické </a:t>
            </a:r>
            <a:r>
              <a:rPr lang="cs-CZ" sz="2400">
                <a:latin typeface="Times New Roman"/>
                <a:ea typeface="Times New Roman"/>
              </a:rPr>
              <a:t>(μ</a:t>
            </a:r>
            <a:r>
              <a:rPr lang="cs-CZ" sz="2400" baseline="-25000">
                <a:latin typeface="Times New Roman"/>
                <a:ea typeface="Times New Roman"/>
              </a:rPr>
              <a:t>r</a:t>
            </a:r>
            <a:r>
              <a:rPr lang="cs-CZ" sz="2400" smtClean="0">
                <a:latin typeface="Times New Roman"/>
                <a:ea typeface="Times New Roman"/>
              </a:rPr>
              <a:t>&gt;&gt;1</a:t>
            </a:r>
            <a:r>
              <a:rPr lang="cs-CZ" sz="2400">
                <a:latin typeface="Times New Roman"/>
                <a:ea typeface="Times New Roman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82491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  <p:bldLst>
      <p:bldP spid="11" grpId="0"/>
      <p:bldP spid="2" grpId="0"/>
      <p:bldP spid="6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51800" y="620688"/>
            <a:ext cx="8124656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DIAMAGNETICKÉ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06355" y="126876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V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 diamagnetických látkách vložených do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vnějšího magnetického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pole dochází k jeho zeslabení.</a:t>
            </a:r>
          </a:p>
        </p:txBody>
      </p:sp>
      <p:sp>
        <p:nvSpPr>
          <p:cNvPr id="6" name="Šipka doprava 5"/>
          <p:cNvSpPr/>
          <p:nvPr/>
        </p:nvSpPr>
        <p:spPr>
          <a:xfrm>
            <a:off x="611560" y="2365429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587785" y="2278612"/>
            <a:ext cx="702891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2400" smtClean="0">
                <a:latin typeface="Times New Roman"/>
                <a:ea typeface="Times New Roman"/>
              </a:rPr>
              <a:t>Z</a:t>
            </a:r>
            <a:r>
              <a:rPr lang="cs-CZ" sz="2400">
                <a:latin typeface="Times New Roman"/>
                <a:ea typeface="Times New Roman"/>
              </a:rPr>
              <a:t> kovů: Cu, </a:t>
            </a:r>
            <a:r>
              <a:rPr lang="cs-CZ" sz="2400" smtClean="0">
                <a:latin typeface="Times New Roman"/>
                <a:ea typeface="Times New Roman"/>
              </a:rPr>
              <a:t>Ag, </a:t>
            </a:r>
            <a:r>
              <a:rPr lang="cs-CZ" sz="2400">
                <a:latin typeface="Times New Roman"/>
                <a:ea typeface="Times New Roman"/>
              </a:rPr>
              <a:t>Au, Pb,…</a:t>
            </a:r>
          </a:p>
        </p:txBody>
      </p:sp>
      <p:sp>
        <p:nvSpPr>
          <p:cNvPr id="10" name="Šipka doprava 9"/>
          <p:cNvSpPr/>
          <p:nvPr/>
        </p:nvSpPr>
        <p:spPr>
          <a:xfrm>
            <a:off x="606355" y="2924944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1587785" y="2838127"/>
            <a:ext cx="7088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2400" smtClean="0">
                <a:latin typeface="Times New Roman"/>
                <a:ea typeface="Times New Roman"/>
              </a:rPr>
              <a:t>Z</a:t>
            </a:r>
            <a:r>
              <a:rPr lang="cs-CZ" sz="2400">
                <a:latin typeface="Times New Roman"/>
                <a:ea typeface="Times New Roman"/>
              </a:rPr>
              <a:t> polovodičů: Si, </a:t>
            </a:r>
            <a:r>
              <a:rPr lang="cs-CZ" sz="2400" smtClean="0">
                <a:latin typeface="Times New Roman"/>
                <a:ea typeface="Times New Roman"/>
              </a:rPr>
              <a:t>Ge. 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13" name="Šipka doprava 12"/>
          <p:cNvSpPr/>
          <p:nvPr/>
        </p:nvSpPr>
        <p:spPr>
          <a:xfrm>
            <a:off x="611560" y="2924943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1592990" y="2838126"/>
            <a:ext cx="7088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2400" smtClean="0">
                <a:latin typeface="Times New Roman"/>
                <a:ea typeface="Times New Roman"/>
              </a:rPr>
              <a:t>Z</a:t>
            </a:r>
            <a:r>
              <a:rPr lang="cs-CZ" sz="2400">
                <a:latin typeface="Times New Roman"/>
                <a:ea typeface="Times New Roman"/>
              </a:rPr>
              <a:t> polovodičů: Si, </a:t>
            </a:r>
            <a:r>
              <a:rPr lang="cs-CZ" sz="2400" smtClean="0">
                <a:latin typeface="Times New Roman"/>
                <a:ea typeface="Times New Roman"/>
              </a:rPr>
              <a:t>Ge. 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15" name="Šipka doprava 14"/>
          <p:cNvSpPr/>
          <p:nvPr/>
        </p:nvSpPr>
        <p:spPr>
          <a:xfrm>
            <a:off x="611560" y="3475166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592990" y="3388350"/>
            <a:ext cx="70237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2400">
                <a:latin typeface="Times New Roman"/>
                <a:ea typeface="Times New Roman"/>
              </a:rPr>
              <a:t>Většina organických </a:t>
            </a:r>
            <a:r>
              <a:rPr lang="cs-CZ" sz="2400" smtClean="0">
                <a:latin typeface="Times New Roman"/>
                <a:ea typeface="Times New Roman"/>
              </a:rPr>
              <a:t>látek, </a:t>
            </a:r>
            <a:r>
              <a:rPr lang="cs-CZ" sz="2400">
                <a:latin typeface="Times New Roman"/>
                <a:ea typeface="Times New Roman"/>
              </a:rPr>
              <a:t>voda, vodík…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551799" y="3933056"/>
            <a:ext cx="8119451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PARAMAGNETICKÉ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51799" y="4549931"/>
            <a:ext cx="81298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Vložením do magnetického pole způsobují jeho mírné zesílení.</a:t>
            </a:r>
          </a:p>
        </p:txBody>
      </p:sp>
      <p:sp>
        <p:nvSpPr>
          <p:cNvPr id="17" name="Obdélník 16"/>
          <p:cNvSpPr/>
          <p:nvPr/>
        </p:nvSpPr>
        <p:spPr>
          <a:xfrm>
            <a:off x="1587784" y="5085184"/>
            <a:ext cx="70886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2400">
                <a:latin typeface="Times New Roman"/>
                <a:ea typeface="Times New Roman"/>
              </a:rPr>
              <a:t>Z kovů: Al, </a:t>
            </a:r>
            <a:r>
              <a:rPr lang="cs-CZ" sz="2400" smtClean="0">
                <a:latin typeface="Times New Roman"/>
                <a:ea typeface="Times New Roman"/>
              </a:rPr>
              <a:t>Mn, hořčík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18" name="Šipka doprava 17"/>
          <p:cNvSpPr/>
          <p:nvPr/>
        </p:nvSpPr>
        <p:spPr>
          <a:xfrm>
            <a:off x="551799" y="5125834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>
            <a:off x="551799" y="5661248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bdélník 19"/>
          <p:cNvSpPr/>
          <p:nvPr/>
        </p:nvSpPr>
        <p:spPr>
          <a:xfrm>
            <a:off x="1547664" y="5620598"/>
            <a:ext cx="712358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2400">
                <a:latin typeface="Times New Roman"/>
                <a:ea typeface="Times New Roman"/>
              </a:rPr>
              <a:t>Z plynů: kyslík</a:t>
            </a:r>
          </a:p>
        </p:txBody>
      </p:sp>
    </p:spTree>
    <p:extLst>
      <p:ext uri="{BB962C8B-B14F-4D97-AF65-F5344CB8AC3E}">
        <p14:creationId xmlns:p14="http://schemas.microsoft.com/office/powerpoint/2010/main" val="728032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4" grpId="0"/>
      <p:bldP spid="5" grpId="0"/>
      <p:bldP spid="17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16101" y="620688"/>
            <a:ext cx="8124656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FEROMAGNETICKÉ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06355" y="1268760"/>
            <a:ext cx="806489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Dochází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ke značnému zesílení magnetického pole μ</a:t>
            </a:r>
            <a:r>
              <a:rPr lang="cs-CZ" sz="2400" baseline="-25000">
                <a:solidFill>
                  <a:srgbClr val="FF0000"/>
                </a:solidFill>
                <a:latin typeface="Times New Roman"/>
                <a:ea typeface="Times New Roman"/>
              </a:rPr>
              <a:t>r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&gt;&gt;1, μ</a:t>
            </a:r>
            <a:r>
              <a:rPr lang="cs-CZ" sz="2400" baseline="-25000">
                <a:solidFill>
                  <a:srgbClr val="FF0000"/>
                </a:solidFill>
                <a:latin typeface="Times New Roman"/>
                <a:ea typeface="Times New Roman"/>
              </a:rPr>
              <a:t>r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=10</a:t>
            </a:r>
            <a:r>
              <a:rPr lang="cs-CZ" sz="2400" baseline="30000">
                <a:solidFill>
                  <a:srgbClr val="FF0000"/>
                </a:solidFill>
                <a:latin typeface="Times New Roman"/>
                <a:ea typeface="Times New Roman"/>
              </a:rPr>
              <a:t>2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-10</a:t>
            </a:r>
            <a:r>
              <a:rPr lang="cs-CZ" sz="2400" baseline="30000">
                <a:solidFill>
                  <a:srgbClr val="FF0000"/>
                </a:solidFill>
                <a:latin typeface="Times New Roman"/>
                <a:ea typeface="Times New Roman"/>
              </a:rPr>
              <a:t>6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.</a:t>
            </a:r>
            <a:endParaRPr lang="cs-CZ" sz="240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6" name="Šipka doprava 5"/>
          <p:cNvSpPr/>
          <p:nvPr/>
        </p:nvSpPr>
        <p:spPr>
          <a:xfrm>
            <a:off x="611560" y="2365429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587785" y="2278612"/>
            <a:ext cx="702891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cs-CZ" sz="2400" smtClean="0">
                <a:latin typeface="Times New Roman"/>
                <a:ea typeface="Times New Roman"/>
              </a:rPr>
              <a:t>Patří </a:t>
            </a:r>
            <a:r>
              <a:rPr lang="cs-CZ" sz="2400">
                <a:latin typeface="Times New Roman"/>
                <a:ea typeface="Times New Roman"/>
              </a:rPr>
              <a:t>sem: železo, kobalt, nikl, Co, Fe, Ni, a </a:t>
            </a:r>
            <a:r>
              <a:rPr lang="cs-CZ" sz="2400" smtClean="0">
                <a:latin typeface="Times New Roman"/>
                <a:ea typeface="Times New Roman"/>
              </a:rPr>
              <a:t>jejich </a:t>
            </a:r>
            <a:r>
              <a:rPr lang="cs-CZ" sz="2400">
                <a:latin typeface="Times New Roman"/>
                <a:ea typeface="Times New Roman"/>
              </a:rPr>
              <a:t>slitiny</a:t>
            </a:r>
          </a:p>
        </p:txBody>
      </p:sp>
      <p:sp>
        <p:nvSpPr>
          <p:cNvPr id="16" name="Obdélník 15"/>
          <p:cNvSpPr/>
          <p:nvPr/>
        </p:nvSpPr>
        <p:spPr>
          <a:xfrm>
            <a:off x="562209" y="3117646"/>
            <a:ext cx="8119451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FERIMAGNETICKÉ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562209" y="3789040"/>
            <a:ext cx="812986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Chovají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se jako feromagnetické, ale uspořádáním jsou zvláštním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případem.</a:t>
            </a:r>
            <a:endParaRPr lang="cs-CZ" sz="240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20" name="Obdélník 19"/>
          <p:cNvSpPr/>
          <p:nvPr/>
        </p:nvSpPr>
        <p:spPr>
          <a:xfrm>
            <a:off x="1691680" y="4710335"/>
            <a:ext cx="71235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hangingPunct="0"/>
            <a:r>
              <a:rPr lang="cs-CZ" sz="2400">
                <a:latin typeface="Times New Roman"/>
                <a:ea typeface="Times New Roman"/>
              </a:rPr>
              <a:t>Z Patří sem sloučeniny oxidu železa s oxidy některých </a:t>
            </a:r>
            <a:r>
              <a:rPr lang="cs-CZ" sz="2400" smtClean="0">
                <a:latin typeface="Times New Roman"/>
                <a:ea typeface="Times New Roman"/>
              </a:rPr>
              <a:t>dvojmocných </a:t>
            </a:r>
            <a:r>
              <a:rPr lang="cs-CZ" sz="2400">
                <a:latin typeface="Times New Roman"/>
                <a:ea typeface="Times New Roman"/>
              </a:rPr>
              <a:t>kovů, ferity.</a:t>
            </a:r>
          </a:p>
        </p:txBody>
      </p:sp>
      <p:sp>
        <p:nvSpPr>
          <p:cNvPr id="21" name="Šipka doprava 20"/>
          <p:cNvSpPr/>
          <p:nvPr/>
        </p:nvSpPr>
        <p:spPr>
          <a:xfrm>
            <a:off x="612506" y="4981817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048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  <p:bldLst>
      <p:bldP spid="7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16101" y="620688"/>
            <a:ext cx="8124656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VLASTNOSTI FEROMAGNETICKÝCH LÁTEK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06355" y="1268760"/>
            <a:ext cx="806489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Magnetizační charakteristika:</a:t>
            </a:r>
            <a:r>
              <a:rPr lang="cs-CZ" sz="2400"/>
              <a:t> </a:t>
            </a:r>
          </a:p>
        </p:txBody>
      </p:sp>
      <p:sp>
        <p:nvSpPr>
          <p:cNvPr id="6" name="Šipka doprava 5"/>
          <p:cNvSpPr/>
          <p:nvPr/>
        </p:nvSpPr>
        <p:spPr>
          <a:xfrm>
            <a:off x="612506" y="2077397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1403648" y="1806450"/>
            <a:ext cx="719361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hangingPunct="0"/>
            <a:r>
              <a:rPr lang="cs-CZ" sz="2400" smtClean="0">
                <a:latin typeface="Times New Roman"/>
                <a:ea typeface="Times New Roman"/>
              </a:rPr>
              <a:t>Feromagnetické </a:t>
            </a:r>
            <a:r>
              <a:rPr lang="cs-CZ" sz="2400">
                <a:latin typeface="Times New Roman"/>
                <a:ea typeface="Times New Roman"/>
              </a:rPr>
              <a:t>materiály mají nelineární magnetizační </a:t>
            </a:r>
            <a:r>
              <a:rPr lang="cs-CZ" sz="2400" smtClean="0">
                <a:latin typeface="Times New Roman"/>
                <a:ea typeface="Times New Roman"/>
              </a:rPr>
              <a:t>charakteristiku. </a:t>
            </a:r>
            <a:endParaRPr lang="cs-CZ" sz="2400">
              <a:latin typeface="Times New Roman"/>
              <a:ea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9259" y="2996952"/>
            <a:ext cx="3060645" cy="29089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Obdélník 1"/>
          <p:cNvSpPr/>
          <p:nvPr/>
        </p:nvSpPr>
        <p:spPr>
          <a:xfrm>
            <a:off x="1403648" y="2681362"/>
            <a:ext cx="417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Jedná se o závislost magnetické indukce na intenzitě magnetického pole</a:t>
            </a:r>
          </a:p>
        </p:txBody>
      </p:sp>
      <p:sp>
        <p:nvSpPr>
          <p:cNvPr id="13" name="Šipka doprava 12"/>
          <p:cNvSpPr/>
          <p:nvPr/>
        </p:nvSpPr>
        <p:spPr>
          <a:xfrm>
            <a:off x="588897" y="3137510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Obdélník 9"/>
          <p:cNvSpPr/>
          <p:nvPr/>
        </p:nvSpPr>
        <p:spPr>
          <a:xfrm>
            <a:off x="1403648" y="3881691"/>
            <a:ext cx="417646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V oblasti mezi body 0 a 1 dochází k pomalému zvyšování magnetické indukce a rychlému vzrůstu poměrné permeability. Oblast mezi body 1-2 má velký význam pro praxi. Je téměř lineární. </a:t>
            </a:r>
          </a:p>
        </p:txBody>
      </p:sp>
      <p:sp>
        <p:nvSpPr>
          <p:cNvPr id="17" name="Šipka doprava 16"/>
          <p:cNvSpPr/>
          <p:nvPr/>
        </p:nvSpPr>
        <p:spPr>
          <a:xfrm>
            <a:off x="588897" y="3124248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9" name="Šipka doprava 18"/>
          <p:cNvSpPr/>
          <p:nvPr/>
        </p:nvSpPr>
        <p:spPr>
          <a:xfrm>
            <a:off x="588897" y="5063241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986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16101" y="620688"/>
            <a:ext cx="8124656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HYSTEREZNÍ KŘIVKA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06355" y="1268760"/>
            <a:ext cx="806489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Hysterezní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smyčka - </a:t>
            </a:r>
            <a:r>
              <a:rPr lang="cs-CZ" sz="2400" smtClean="0">
                <a:latin typeface="Times New Roman"/>
                <a:ea typeface="Times New Roman"/>
              </a:rPr>
              <a:t>je </a:t>
            </a:r>
            <a:r>
              <a:rPr lang="cs-CZ" sz="2400">
                <a:latin typeface="Times New Roman"/>
                <a:ea typeface="Times New Roman"/>
              </a:rPr>
              <a:t>uzavřená křivka magnetování, která vyjadřuje závislost magnetické indukce na intenzitě magnetického pole při </a:t>
            </a:r>
            <a:r>
              <a:rPr lang="cs-CZ" sz="2400" smtClean="0">
                <a:latin typeface="Times New Roman"/>
                <a:ea typeface="Times New Roman"/>
              </a:rPr>
              <a:t>změně </a:t>
            </a:r>
            <a:r>
              <a:rPr lang="cs-CZ" sz="2400">
                <a:latin typeface="Times New Roman"/>
                <a:ea typeface="Times New Roman"/>
              </a:rPr>
              <a:t>intenzity magnetického pole od </a:t>
            </a:r>
            <a:r>
              <a:rPr lang="cs-CZ" sz="2400" smtClean="0">
                <a:latin typeface="Times New Roman"/>
                <a:ea typeface="Times New Roman"/>
              </a:rPr>
              <a:t>+H</a:t>
            </a:r>
            <a:r>
              <a:rPr lang="cs-CZ" sz="2400" baseline="-25000" smtClean="0">
                <a:latin typeface="Times New Roman"/>
                <a:ea typeface="Times New Roman"/>
              </a:rPr>
              <a:t>max</a:t>
            </a:r>
            <a:r>
              <a:rPr lang="cs-CZ" sz="2400" smtClean="0">
                <a:latin typeface="Times New Roman"/>
                <a:ea typeface="Times New Roman"/>
              </a:rPr>
              <a:t> </a:t>
            </a:r>
            <a:r>
              <a:rPr lang="cs-CZ" sz="2400">
                <a:latin typeface="Times New Roman"/>
                <a:ea typeface="Times New Roman"/>
              </a:rPr>
              <a:t>do – </a:t>
            </a:r>
            <a:r>
              <a:rPr lang="cs-CZ" sz="2400" smtClean="0">
                <a:latin typeface="Times New Roman"/>
                <a:ea typeface="Times New Roman"/>
              </a:rPr>
              <a:t>H</a:t>
            </a:r>
            <a:r>
              <a:rPr lang="cs-CZ" sz="2400" baseline="-25000" smtClean="0">
                <a:latin typeface="Times New Roman"/>
                <a:ea typeface="Times New Roman"/>
              </a:rPr>
              <a:t>max</a:t>
            </a:r>
            <a:r>
              <a:rPr lang="cs-CZ" sz="2400" smtClean="0">
                <a:latin typeface="Times New Roman"/>
                <a:ea typeface="Times New Roman"/>
              </a:rPr>
              <a:t>.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19" name="Šipka doprava 18"/>
          <p:cNvSpPr/>
          <p:nvPr/>
        </p:nvSpPr>
        <p:spPr>
          <a:xfrm>
            <a:off x="3923928" y="2550388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419" y="2636912"/>
            <a:ext cx="3364037" cy="3348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06355" y="2996952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Zvyšováním hodnoty intenzity pole až do bodu </a:t>
            </a:r>
            <a:r>
              <a:rPr lang="cs-CZ" sz="2400" smtClean="0">
                <a:latin typeface="Times New Roman"/>
                <a:ea typeface="Times New Roman"/>
              </a:rPr>
              <a:t>S</a:t>
            </a:r>
            <a:r>
              <a:rPr lang="cs-CZ" sz="2400" baseline="-25000" smtClean="0">
                <a:latin typeface="Times New Roman"/>
                <a:ea typeface="Times New Roman"/>
              </a:rPr>
              <a:t>1</a:t>
            </a:r>
            <a:r>
              <a:rPr lang="cs-CZ" sz="2400" smtClean="0">
                <a:latin typeface="Times New Roman"/>
                <a:ea typeface="Times New Roman"/>
              </a:rPr>
              <a:t> </a:t>
            </a:r>
            <a:r>
              <a:rPr lang="cs-CZ" sz="2400">
                <a:latin typeface="Times New Roman"/>
                <a:ea typeface="Times New Roman"/>
              </a:rPr>
              <a:t>(bod nasycení, značí se B</a:t>
            </a:r>
            <a:r>
              <a:rPr lang="cs-CZ" sz="2400" baseline="-25000">
                <a:latin typeface="Times New Roman"/>
                <a:ea typeface="Times New Roman"/>
              </a:rPr>
              <a:t>max</a:t>
            </a:r>
            <a:r>
              <a:rPr lang="cs-CZ" sz="2400">
                <a:latin typeface="Times New Roman"/>
                <a:ea typeface="Times New Roman"/>
              </a:rPr>
              <a:t>), se vytvoří křivka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prvotní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magnetizace.</a:t>
            </a:r>
            <a:endParaRPr lang="cs-CZ" sz="240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606355" y="4616759"/>
            <a:ext cx="4572000" cy="156966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Pokud se sníží velikost budícího proudu na </a:t>
            </a:r>
            <a:r>
              <a:rPr lang="cs-CZ" sz="2400" smtClean="0">
                <a:latin typeface="Times New Roman"/>
                <a:ea typeface="Times New Roman"/>
              </a:rPr>
              <a:t>nulu, </a:t>
            </a:r>
            <a:r>
              <a:rPr lang="cs-CZ" sz="2400">
                <a:latin typeface="Times New Roman"/>
                <a:ea typeface="Times New Roman"/>
              </a:rPr>
              <a:t>má materiál určitou indukci, nazývanou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remanentní indukce </a:t>
            </a:r>
            <a:r>
              <a:rPr lang="cs-CZ" sz="2400" smtClean="0">
                <a:latin typeface="Times New Roman"/>
                <a:ea typeface="Times New Roman"/>
              </a:rPr>
              <a:t>(B</a:t>
            </a:r>
            <a:r>
              <a:rPr lang="cs-CZ" sz="2400" baseline="-25000" smtClean="0">
                <a:latin typeface="Times New Roman"/>
                <a:ea typeface="Times New Roman"/>
              </a:rPr>
              <a:t>r</a:t>
            </a:r>
            <a:r>
              <a:rPr lang="cs-CZ" sz="2400" smtClean="0">
                <a:latin typeface="Times New Roman"/>
                <a:ea typeface="Times New Roman"/>
              </a:rPr>
              <a:t>). </a:t>
            </a:r>
            <a:endParaRPr lang="cs-CZ" sz="2400"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0757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516101" y="620688"/>
            <a:ext cx="8124656" cy="461665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>
              <a:contourClr>
                <a:srgbClr val="FF0000"/>
              </a:contourClr>
            </a:sp3d>
          </a:bodyPr>
          <a:lstStyle/>
          <a:p>
            <a:pPr algn="ctr"/>
            <a:r>
              <a:rPr lang="cs-CZ" sz="2400" smtClean="0">
                <a:solidFill>
                  <a:schemeClr val="bg1"/>
                </a:solidFill>
                <a:latin typeface="Times New Roman"/>
                <a:ea typeface="Times New Roman"/>
              </a:rPr>
              <a:t>HYSTEREZNÍ KŘIVKA</a:t>
            </a:r>
            <a:endParaRPr lang="cs-CZ" sz="2400">
              <a:solidFill>
                <a:schemeClr val="bg1"/>
              </a:solidFill>
              <a:latin typeface="Times New Roman"/>
              <a:ea typeface="Times New Roman"/>
            </a:endParaRPr>
          </a:p>
        </p:txBody>
      </p:sp>
      <p:sp>
        <p:nvSpPr>
          <p:cNvPr id="8" name="Šipka doprava 7">
            <a:hlinkClick r:id="rId2" action="ppaction://hlinksldjump"/>
          </p:cNvPr>
          <p:cNvSpPr/>
          <p:nvPr/>
        </p:nvSpPr>
        <p:spPr>
          <a:xfrm>
            <a:off x="8100392" y="6165304"/>
            <a:ext cx="576064" cy="3600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06355" y="1268760"/>
            <a:ext cx="80648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smtClean="0">
                <a:latin typeface="Times New Roman"/>
                <a:ea typeface="Times New Roman"/>
              </a:rPr>
              <a:t>Aby se tato indukce odstranila musí se změnit </a:t>
            </a:r>
            <a:r>
              <a:rPr lang="cs-CZ" sz="2400">
                <a:latin typeface="Times New Roman"/>
                <a:ea typeface="Times New Roman"/>
              </a:rPr>
              <a:t>směr proudu. Intenzita magnetického pole při níž je indukce rovna nule </a:t>
            </a:r>
            <a:r>
              <a:rPr lang="cs-CZ" sz="2400" smtClean="0">
                <a:latin typeface="Times New Roman"/>
                <a:ea typeface="Times New Roman"/>
              </a:rPr>
              <a:t>se nazývá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koercitivní 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intenzita</a:t>
            </a:r>
            <a:r>
              <a:rPr lang="cs-CZ" sz="2400" smtClean="0">
                <a:latin typeface="Times New Roman"/>
                <a:ea typeface="Times New Roman"/>
              </a:rPr>
              <a:t>. 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19" name="Šipka doprava 18"/>
          <p:cNvSpPr/>
          <p:nvPr/>
        </p:nvSpPr>
        <p:spPr>
          <a:xfrm>
            <a:off x="3923928" y="2469089"/>
            <a:ext cx="50405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2419" y="2636912"/>
            <a:ext cx="3364037" cy="33487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Obdélník 4"/>
          <p:cNvSpPr/>
          <p:nvPr/>
        </p:nvSpPr>
        <p:spPr>
          <a:xfrm>
            <a:off x="606355" y="2838420"/>
            <a:ext cx="439769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Při dalším zvyšování intenzity se opět dosáhne bodu nasycení (</a:t>
            </a:r>
            <a:r>
              <a:rPr lang="cs-CZ" sz="2400" smtClean="0">
                <a:latin typeface="Times New Roman"/>
                <a:ea typeface="Times New Roman"/>
              </a:rPr>
              <a:t>bod S</a:t>
            </a:r>
            <a:r>
              <a:rPr lang="cs-CZ" sz="2400" baseline="-25000" smtClean="0">
                <a:latin typeface="Times New Roman"/>
                <a:ea typeface="Times New Roman"/>
              </a:rPr>
              <a:t>2</a:t>
            </a:r>
            <a:r>
              <a:rPr lang="cs-CZ" sz="2400" smtClean="0">
                <a:latin typeface="Times New Roman"/>
                <a:ea typeface="Times New Roman"/>
              </a:rPr>
              <a:t>) </a:t>
            </a:r>
            <a:r>
              <a:rPr lang="cs-CZ" sz="2400">
                <a:latin typeface="Times New Roman"/>
                <a:ea typeface="Times New Roman"/>
              </a:rPr>
              <a:t>a při snižování intenzity magnetického pole opět remanentní </a:t>
            </a:r>
            <a:r>
              <a:rPr lang="cs-CZ" sz="2400" smtClean="0">
                <a:latin typeface="Times New Roman"/>
                <a:ea typeface="Times New Roman"/>
              </a:rPr>
              <a:t>indukce, ale </a:t>
            </a:r>
            <a:r>
              <a:rPr lang="cs-CZ" sz="2400">
                <a:latin typeface="Times New Roman"/>
                <a:ea typeface="Times New Roman"/>
              </a:rPr>
              <a:t>opačného </a:t>
            </a:r>
            <a:r>
              <a:rPr lang="cs-CZ" sz="2400" smtClean="0">
                <a:latin typeface="Times New Roman"/>
                <a:ea typeface="Times New Roman"/>
              </a:rPr>
              <a:t>znaménka.</a:t>
            </a:r>
            <a:endParaRPr lang="cs-CZ" sz="2400">
              <a:latin typeface="Times New Roman"/>
              <a:ea typeface="Times New Roman"/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606355" y="5229200"/>
            <a:ext cx="43976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>
                <a:latin typeface="Times New Roman"/>
                <a:ea typeface="Times New Roman"/>
              </a:rPr>
              <a:t>Vzniká uzavřená křivka </a:t>
            </a:r>
            <a:r>
              <a:rPr lang="cs-CZ" sz="2400" smtClean="0">
                <a:latin typeface="Times New Roman"/>
                <a:ea typeface="Times New Roman"/>
              </a:rPr>
              <a:t>magnetování - </a:t>
            </a:r>
            <a:r>
              <a:rPr lang="cs-CZ" sz="2400">
                <a:solidFill>
                  <a:srgbClr val="FF0000"/>
                </a:solidFill>
                <a:latin typeface="Times New Roman"/>
                <a:ea typeface="Times New Roman"/>
              </a:rPr>
              <a:t>hysterezní smyčka</a:t>
            </a:r>
            <a:r>
              <a:rPr lang="cs-CZ" sz="2400" smtClean="0">
                <a:solidFill>
                  <a:srgbClr val="FF0000"/>
                </a:solidFill>
                <a:latin typeface="Times New Roman"/>
                <a:ea typeface="Times New Roman"/>
              </a:rPr>
              <a:t>. </a:t>
            </a:r>
            <a:endParaRPr lang="cs-CZ" sz="240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10716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76434" y="332656"/>
            <a:ext cx="8640960" cy="597492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371097" y="404664"/>
            <a:ext cx="835292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Anotace:</a:t>
            </a:r>
          </a:p>
          <a:p>
            <a:pPr algn="just"/>
            <a:r>
              <a:rPr lang="cs-CZ" sz="2400">
                <a:latin typeface="Times New Roman" pitchFamily="18" charset="0"/>
                <a:cs typeface="Times New Roman" pitchFamily="18" charset="0"/>
              </a:rPr>
              <a:t>Tato prezentace slouží k výkladu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vlastností elektrických materiálů. </a:t>
            </a:r>
            <a:r>
              <a:rPr lang="cs-CZ" sz="2400">
                <a:latin typeface="Times New Roman" pitchFamily="18" charset="0"/>
                <a:cs typeface="Times New Roman" pitchFamily="18" charset="0"/>
              </a:rPr>
              <a:t>Žáci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na základě studia stanoví vlastnosti a funkce součástek a komponent pro elektrotechniku.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cs-CZ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>
                <a:latin typeface="Times New Roman" pitchFamily="18" charset="0"/>
                <a:cs typeface="Times New Roman" pitchFamily="18" charset="0"/>
              </a:rPr>
            </a:br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Použité </a:t>
            </a:r>
            <a:r>
              <a:rPr lang="cs-CZ" b="1" u="sng">
                <a:latin typeface="Times New Roman" pitchFamily="18" charset="0"/>
                <a:cs typeface="Times New Roman" pitchFamily="18" charset="0"/>
              </a:rPr>
              <a:t>zdroje</a:t>
            </a:r>
            <a:r>
              <a:rPr lang="cs-CZ" b="1" u="sng" smtClean="0">
                <a:latin typeface="Times New Roman" pitchFamily="18" charset="0"/>
                <a:cs typeface="Times New Roman" pitchFamily="18" charset="0"/>
              </a:rPr>
              <a:t>:     	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IŽO, TEKELY Elektrotechnické materiály pro SOU SNTL</a:t>
            </a:r>
            <a:endParaRPr lang="cs-CZ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76434" y="4995359"/>
            <a:ext cx="83529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400">
                <a:latin typeface="Times New Roman" pitchFamily="18" charset="0"/>
                <a:cs typeface="Times New Roman" pitchFamily="18" charset="0"/>
              </a:rPr>
              <a:t>Autorem materiálu a všech jeho částí, není-li uvedeno jinak, </a:t>
            </a:r>
            <a:r>
              <a:rPr lang="cs-CZ" sz="2400" smtClean="0">
                <a:latin typeface="Times New Roman" pitchFamily="18" charset="0"/>
                <a:cs typeface="Times New Roman" pitchFamily="18" charset="0"/>
              </a:rPr>
              <a:t>je Ing. Janyška Lubomír</a:t>
            </a:r>
            <a:endParaRPr lang="cs-CZ" sz="240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8167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1153</TotalTime>
  <Words>427</Words>
  <Application>Microsoft Office PowerPoint</Application>
  <PresentationFormat>Předvádění na obrazovce (4:3)</PresentationFormat>
  <Paragraphs>53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Janes</dc:creator>
  <cp:lastModifiedBy>Janes</cp:lastModifiedBy>
  <cp:revision>100</cp:revision>
  <dcterms:created xsi:type="dcterms:W3CDTF">2013-03-27T08:46:28Z</dcterms:created>
  <dcterms:modified xsi:type="dcterms:W3CDTF">2014-10-03T06:49:41Z</dcterms:modified>
</cp:coreProperties>
</file>